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notesMasterIdLst>
    <p:notesMasterId r:id="rId22"/>
  </p:notesMasterIdLst>
  <p:sldIdLst>
    <p:sldId id="270" r:id="rId2"/>
    <p:sldId id="256" r:id="rId3"/>
    <p:sldId id="271" r:id="rId4"/>
    <p:sldId id="263" r:id="rId5"/>
    <p:sldId id="272" r:id="rId6"/>
    <p:sldId id="264" r:id="rId7"/>
    <p:sldId id="273" r:id="rId8"/>
    <p:sldId id="267" r:id="rId9"/>
    <p:sldId id="274" r:id="rId10"/>
    <p:sldId id="262" r:id="rId11"/>
    <p:sldId id="275" r:id="rId12"/>
    <p:sldId id="266" r:id="rId13"/>
    <p:sldId id="276" r:id="rId14"/>
    <p:sldId id="268" r:id="rId15"/>
    <p:sldId id="277" r:id="rId16"/>
    <p:sldId id="265" r:id="rId17"/>
    <p:sldId id="278" r:id="rId18"/>
    <p:sldId id="261" r:id="rId19"/>
    <p:sldId id="279" r:id="rId20"/>
    <p:sldId id="269"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74" autoAdjust="0"/>
    <p:restoredTop sz="94660"/>
  </p:normalViewPr>
  <p:slideViewPr>
    <p:cSldViewPr snapToGrid="0">
      <p:cViewPr varScale="1">
        <p:scale>
          <a:sx n="40" d="100"/>
          <a:sy n="40" d="100"/>
        </p:scale>
        <p:origin x="48" y="124"/>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B11DCA-16BB-40A4-989C-2B7982F6C8EC}" type="datetimeFigureOut">
              <a:rPr lang="en-US" smtClean="0"/>
              <a:t>9/18/2020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9A538A-7590-45B1-AF83-3EA1315F5C4A}" type="slidenum">
              <a:rPr lang="en-US" smtClean="0"/>
              <a:t>‹#›</a:t>
            </a:fld>
            <a:endParaRPr lang="en-US"/>
          </a:p>
        </p:txBody>
      </p:sp>
    </p:spTree>
    <p:extLst>
      <p:ext uri="{BB962C8B-B14F-4D97-AF65-F5344CB8AC3E}">
        <p14:creationId xmlns:p14="http://schemas.microsoft.com/office/powerpoint/2010/main" val="11959675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EA0C0817-A112-4847-8014-A94B7D2A4EA3}" type="datetime1">
              <a:rPr lang="en-US" smtClean="0"/>
              <a:t>9/18/2020</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34B7E4EF-A1BD-40F4-AB7B-04F084DD991D}" type="slidenum">
              <a:rPr lang="en-US" smtClean="0"/>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036985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6FA2B21-3FCD-4721-B95C-427943F61125}" type="datetime1">
              <a:rPr lang="en-US" smtClean="0"/>
              <a:t>9/18/2020</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001264539"/>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6FA2B21-3FCD-4721-B95C-427943F61125}" type="datetime1">
              <a:rPr lang="en-US" smtClean="0"/>
              <a:t>9/18/2020</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02272717"/>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6FA2B21-3FCD-4721-B95C-427943F61125}" type="datetime1">
              <a:rPr lang="en-US" smtClean="0"/>
              <a:t>9/18/2020</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95386415"/>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6FA2B21-3FCD-4721-B95C-427943F61125}" type="datetime1">
              <a:rPr lang="en-US" smtClean="0"/>
              <a:t>9/18/2020</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497369424"/>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6FA2B21-3FCD-4721-B95C-427943F61125}" type="datetime1">
              <a:rPr lang="en-US" smtClean="0"/>
              <a:t>9/18/2020</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65446108"/>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6FA2B21-3FCD-4721-B95C-427943F61125}" type="datetime1">
              <a:rPr lang="en-US" smtClean="0"/>
              <a:t>9/18/2020</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21938972"/>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4F40B7-36AB-4376-BE14-EF7004D79BB9}" type="datetime1">
              <a:rPr lang="en-US" smtClean="0"/>
              <a:t>9/18/2020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317273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87CAB8-DCAE-46A5-AADA-B3FAD11A54E0}" type="datetime1">
              <a:rPr lang="en-US" smtClean="0"/>
              <a:t>9/18/2020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205111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9/18/2020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9295872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9C646AA-F36E-4540-911D-FFFC0A0EF24A}" type="datetime1">
              <a:rPr lang="en-US" smtClean="0"/>
              <a:t>9/18/2020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921473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9/18/2020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7733794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7F15D8-96D1-4781-BC50-CA8A088B2FE4}" type="datetime1">
              <a:rPr lang="en-US" smtClean="0"/>
              <a:t>9/18/2020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823924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9/18/2020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401286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9/18/2020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5721661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8D12A6-918A-48BD-8CB9-CA713993B0EA}" type="datetime1">
              <a:rPr lang="en-US" smtClean="0"/>
              <a:t>9/18/2020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04797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778CE86-875F-4587-BCF6-FA054AFC0D53}" type="datetime1">
              <a:rPr lang="en-US" smtClean="0"/>
              <a:pPr/>
              <a:t>9/18/2020</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9405440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6FA2B21-3FCD-4721-B95C-427943F61125}" type="datetime1">
              <a:rPr lang="en-US" smtClean="0"/>
              <a:t>9/18/2020</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1454541184"/>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 id="2147483690" r:id="rId16"/>
    <p:sldLayoutId id="2147483691" r:id="rId17"/>
  </p:sldLayoutIdLst>
  <p:hf sldNum="0" hdr="0" ftr="0" dt="0"/>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image" Target="../media/image9.jpe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hyperlink" Target="http://fabiusmaximus.com/2012/12/23/justice-european-human-rights-47169/"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fabiusmaximus.com/2012/12/23/justice-european-human-rights-47169/" TargetMode="External"/><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5.gif"/></Relationships>
</file>

<file path=ppt/slides/_rels/slide12.xml.rels><?xml version="1.0" encoding="UTF-8" standalone="yes"?>
<Relationships xmlns="http://schemas.openxmlformats.org/package/2006/relationships"><Relationship Id="rId3" Type="http://schemas.openxmlformats.org/officeDocument/2006/relationships/hyperlink" Target="http://fabiusmaximus.com/2012/12/23/justice-european-human-rights-47169/" TargetMode="External"/><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5.gif"/></Relationships>
</file>

<file path=ppt/slides/_rels/slide13.xml.rels><?xml version="1.0" encoding="UTF-8" standalone="yes"?>
<Relationships xmlns="http://schemas.openxmlformats.org/package/2006/relationships"><Relationship Id="rId3" Type="http://schemas.openxmlformats.org/officeDocument/2006/relationships/hyperlink" Target="http://fabiusmaximus.com/2012/12/23/justice-european-human-rights-47169/" TargetMode="External"/><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6.gif"/></Relationships>
</file>

<file path=ppt/slides/_rels/slide14.xml.rels><?xml version="1.0" encoding="UTF-8" standalone="yes"?>
<Relationships xmlns="http://schemas.openxmlformats.org/package/2006/relationships"><Relationship Id="rId3" Type="http://schemas.openxmlformats.org/officeDocument/2006/relationships/hyperlink" Target="http://fabiusmaximus.com/2012/12/23/justice-european-human-rights-47169/" TargetMode="External"/><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6.gif"/></Relationships>
</file>

<file path=ppt/slides/_rels/slide15.xml.rels><?xml version="1.0" encoding="UTF-8" standalone="yes"?>
<Relationships xmlns="http://schemas.openxmlformats.org/package/2006/relationships"><Relationship Id="rId8" Type="http://schemas.openxmlformats.org/officeDocument/2006/relationships/hyperlink" Target="https://travel.state.gov/content/travel/en/us-visas/immigrate/the-immigrant-visa-process/step-1-submit-a-petition/step-2-begin-nvc-processing.html" TargetMode="External"/><Relationship Id="rId3" Type="http://schemas.openxmlformats.org/officeDocument/2006/relationships/hyperlink" Target="https://newamericans.ny.gov/pdf/covid-19/NY%20COVID-19%20resources%2006.26.2020.xlsx.pdf" TargetMode="External"/><Relationship Id="rId7" Type="http://schemas.openxmlformats.org/officeDocument/2006/relationships/hyperlink" Target="https://www.uscis.gov/" TargetMode="External"/><Relationship Id="rId2" Type="http://schemas.openxmlformats.org/officeDocument/2006/relationships/hyperlink" Target="https://www.ny.gov/we-are-all-immigrants/new-york-state-immigrant-resource-guide" TargetMode="External"/><Relationship Id="rId1" Type="http://schemas.openxmlformats.org/officeDocument/2006/relationships/slideLayout" Target="../slideLayouts/slideLayout2.xml"/><Relationship Id="rId6" Type="http://schemas.openxmlformats.org/officeDocument/2006/relationships/hyperlink" Target="https://www.ice.gov/" TargetMode="External"/><Relationship Id="rId11" Type="http://schemas.openxmlformats.org/officeDocument/2006/relationships/image" Target="../media/image17.jpeg"/><Relationship Id="rId5" Type="http://schemas.openxmlformats.org/officeDocument/2006/relationships/hyperlink" Target="https://www.fairus.org/" TargetMode="External"/><Relationship Id="rId10" Type="http://schemas.openxmlformats.org/officeDocument/2006/relationships/hyperlink" Target="http://fabiusmaximus.com/2012/12/23/justice-european-human-rights-47169/" TargetMode="External"/><Relationship Id="rId4" Type="http://schemas.openxmlformats.org/officeDocument/2006/relationships/hyperlink" Target="https://www.aila.org/" TargetMode="External"/><Relationship Id="rId9" Type="http://schemas.openxmlformats.org/officeDocument/2006/relationships/image" Target="../media/image11.jpeg"/></Relationships>
</file>

<file path=ppt/slides/_rels/slide16.xml.rels><?xml version="1.0" encoding="UTF-8" standalone="yes"?>
<Relationships xmlns="http://schemas.openxmlformats.org/package/2006/relationships"><Relationship Id="rId8" Type="http://schemas.openxmlformats.org/officeDocument/2006/relationships/hyperlink" Target="https://travel.state.gov/content/travel/en/us-visas/immigrate/the-immigrant-visa-process/step-1-submit-a-petition/step-2-begin-nvc-processing.html" TargetMode="External"/><Relationship Id="rId3" Type="http://schemas.openxmlformats.org/officeDocument/2006/relationships/hyperlink" Target="https://newamericans.ny.gov/pdf/covid-19/NY%20COVID-19%20resources%2006.26.2020.xlsx.pdf" TargetMode="External"/><Relationship Id="rId7" Type="http://schemas.openxmlformats.org/officeDocument/2006/relationships/hyperlink" Target="https://www.uscis.gov/" TargetMode="External"/><Relationship Id="rId2" Type="http://schemas.openxmlformats.org/officeDocument/2006/relationships/hyperlink" Target="https://www.ny.gov/we-are-all-immigrants/new-york-state-immigrant-resource-guide" TargetMode="External"/><Relationship Id="rId1" Type="http://schemas.openxmlformats.org/officeDocument/2006/relationships/slideLayout" Target="../slideLayouts/slideLayout2.xml"/><Relationship Id="rId6" Type="http://schemas.openxmlformats.org/officeDocument/2006/relationships/hyperlink" Target="https://www.ice.gov/" TargetMode="External"/><Relationship Id="rId11" Type="http://schemas.openxmlformats.org/officeDocument/2006/relationships/image" Target="../media/image17.jpeg"/><Relationship Id="rId5" Type="http://schemas.openxmlformats.org/officeDocument/2006/relationships/hyperlink" Target="https://www.fairus.org/" TargetMode="External"/><Relationship Id="rId10" Type="http://schemas.openxmlformats.org/officeDocument/2006/relationships/hyperlink" Target="http://fabiusmaximus.com/2012/12/23/justice-european-human-rights-47169/" TargetMode="External"/><Relationship Id="rId4" Type="http://schemas.openxmlformats.org/officeDocument/2006/relationships/hyperlink" Target="https://www.aila.org/" TargetMode="External"/><Relationship Id="rId9" Type="http://schemas.openxmlformats.org/officeDocument/2006/relationships/image" Target="../media/image11.jpeg"/></Relationships>
</file>

<file path=ppt/slides/_rels/slide17.xml.rels><?xml version="1.0" encoding="UTF-8" standalone="yes"?>
<Relationships xmlns="http://schemas.openxmlformats.org/package/2006/relationships"><Relationship Id="rId3" Type="http://schemas.openxmlformats.org/officeDocument/2006/relationships/hyperlink" Target="http://fabiusmaximus.com/2012/12/23/justice-european-human-rights-47169/" TargetMode="External"/><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8.gif"/></Relationships>
</file>

<file path=ppt/slides/_rels/slide18.xml.rels><?xml version="1.0" encoding="UTF-8" standalone="yes"?>
<Relationships xmlns="http://schemas.openxmlformats.org/package/2006/relationships"><Relationship Id="rId3" Type="http://schemas.openxmlformats.org/officeDocument/2006/relationships/hyperlink" Target="http://fabiusmaximus.com/2012/12/23/justice-european-human-rights-47169/" TargetMode="External"/><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8.gif"/></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9.jpg"/><Relationship Id="rId1" Type="http://schemas.openxmlformats.org/officeDocument/2006/relationships/slideLayout" Target="../slideLayouts/slideLayout2.xml"/><Relationship Id="rId4" Type="http://schemas.openxmlformats.org/officeDocument/2006/relationships/hyperlink" Target="http://fabiusmaximus.com/2012/12/23/justice-european-human-rights-47169/"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image" Target="../media/image9.jpeg"/></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9.jpg"/><Relationship Id="rId1" Type="http://schemas.openxmlformats.org/officeDocument/2006/relationships/slideLayout" Target="../slideLayouts/slideLayout2.xml"/><Relationship Id="rId4" Type="http://schemas.openxmlformats.org/officeDocument/2006/relationships/hyperlink" Target="http://fabiusmaximus.com/2012/12/23/justice-european-human-rights-47169/"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fabiusmaximus.com/2012/12/23/justice-european-human-rights-47169/" TargetMode="External"/><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4.xml.rels><?xml version="1.0" encoding="UTF-8" standalone="yes"?>
<Relationships xmlns="http://schemas.openxmlformats.org/package/2006/relationships"><Relationship Id="rId3" Type="http://schemas.openxmlformats.org/officeDocument/2006/relationships/hyperlink" Target="http://fabiusmaximus.com/2012/12/23/justice-european-human-rights-47169/" TargetMode="External"/><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hyperlink" Target="http://fabiusmaximus.com/2012/12/23/justice-european-human-rights-47169/" TargetMode="External"/><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fabiusmaximus.com/2012/12/23/justice-european-human-rights-47169/" TargetMode="External"/><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fabiusmaximus.com/2012/12/23/justice-european-human-rights-47169/" TargetMode="External"/><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hyperlink" Target="http://fabiusmaximus.com/2012/12/23/justice-european-human-rights-47169/" TargetMode="External"/><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hyperlink" Target="http://fabiusmaximus.com/2012/12/23/justice-european-human-rights-47169/"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A6AAF7AC-AD02-4AD2-A06B-185407DE74E1}"/>
              </a:ext>
            </a:extLst>
          </p:cNvPr>
          <p:cNvPicPr>
            <a:picLocks noChangeAspect="1"/>
          </p:cNvPicPr>
          <p:nvPr/>
        </p:nvPicPr>
        <p:blipFill rotWithShape="1">
          <a:blip r:embed="rId2"/>
          <a:srcRect l="10426" r="240" b="-1"/>
          <a:stretch/>
        </p:blipFill>
        <p:spPr>
          <a:xfrm>
            <a:off x="-151362" y="-112285"/>
            <a:ext cx="12412273" cy="6857990"/>
          </a:xfrm>
          <a:prstGeom prst="rect">
            <a:avLst/>
          </a:prstGeom>
        </p:spPr>
      </p:pic>
      <p:sp>
        <p:nvSpPr>
          <p:cNvPr id="2" name="Title 1">
            <a:extLst>
              <a:ext uri="{FF2B5EF4-FFF2-40B4-BE49-F238E27FC236}">
                <a16:creationId xmlns:a16="http://schemas.microsoft.com/office/drawing/2014/main" xmlns="" id="{2D0C9532-97AE-483B-A8FC-2305BFBC6121}"/>
              </a:ext>
            </a:extLst>
          </p:cNvPr>
          <p:cNvSpPr>
            <a:spLocks noGrp="1"/>
          </p:cNvSpPr>
          <p:nvPr>
            <p:ph type="ctrTitle"/>
          </p:nvPr>
        </p:nvSpPr>
        <p:spPr>
          <a:xfrm>
            <a:off x="18840" y="-98275"/>
            <a:ext cx="4775075" cy="1630906"/>
          </a:xfrm>
        </p:spPr>
        <p:txBody>
          <a:bodyPr>
            <a:normAutofit/>
          </a:bodyPr>
          <a:lstStyle/>
          <a:p>
            <a:r>
              <a:rPr lang="en-US" sz="4400" b="1" dirty="0">
                <a:solidFill>
                  <a:schemeClr val="bg1"/>
                </a:solidFill>
                <a:latin typeface="Harlow Solid Italic" panose="04030604020F02020D02" pitchFamily="82" charset="0"/>
              </a:rPr>
              <a:t>Immigration Workshop</a:t>
            </a:r>
          </a:p>
        </p:txBody>
      </p:sp>
      <p:sp>
        <p:nvSpPr>
          <p:cNvPr id="3" name="Subtitle 2">
            <a:extLst>
              <a:ext uri="{FF2B5EF4-FFF2-40B4-BE49-F238E27FC236}">
                <a16:creationId xmlns:a16="http://schemas.microsoft.com/office/drawing/2014/main" xmlns="" id="{0FB4E14C-CDF6-46E9-BAF0-05D3921234EB}"/>
              </a:ext>
            </a:extLst>
          </p:cNvPr>
          <p:cNvSpPr>
            <a:spLocks noGrp="1"/>
          </p:cNvSpPr>
          <p:nvPr>
            <p:ph type="subTitle" idx="1"/>
          </p:nvPr>
        </p:nvSpPr>
        <p:spPr>
          <a:xfrm>
            <a:off x="18841" y="1872069"/>
            <a:ext cx="4775075" cy="559656"/>
          </a:xfrm>
        </p:spPr>
        <p:txBody>
          <a:bodyPr>
            <a:normAutofit/>
          </a:bodyPr>
          <a:lstStyle/>
          <a:p>
            <a:endParaRPr lang="en-US" b="1" dirty="0">
              <a:solidFill>
                <a:schemeClr val="bg1"/>
              </a:solidFill>
              <a:latin typeface="Harlow Solid Italic" panose="04030604020F02020D02" pitchFamily="82" charset="0"/>
            </a:endParaRPr>
          </a:p>
        </p:txBody>
      </p:sp>
      <p:sp>
        <p:nvSpPr>
          <p:cNvPr id="5" name="TextBox 4">
            <a:extLst>
              <a:ext uri="{FF2B5EF4-FFF2-40B4-BE49-F238E27FC236}">
                <a16:creationId xmlns:a16="http://schemas.microsoft.com/office/drawing/2014/main" xmlns="" id="{6BFA98A7-13D1-4313-AE77-1826FAE7E863}"/>
              </a:ext>
            </a:extLst>
          </p:cNvPr>
          <p:cNvSpPr txBox="1"/>
          <p:nvPr/>
        </p:nvSpPr>
        <p:spPr>
          <a:xfrm>
            <a:off x="1170848" y="1532631"/>
            <a:ext cx="3503903"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Harlow Solid Italic" panose="04030604020F02020D02" pitchFamily="82" charset="0"/>
                <a:ea typeface="+mn-ea"/>
                <a:cs typeface="+mn-cs"/>
              </a:rPr>
              <a:t>Tuesday, August 25, </a:t>
            </a:r>
            <a:r>
              <a:rPr kumimoji="0" lang="en-US" sz="1800" b="0" i="0" u="none" strike="noStrike" kern="1200" cap="none" spc="0" normalizeH="0" baseline="0" noProof="0" dirty="0" smtClean="0">
                <a:ln>
                  <a:noFill/>
                </a:ln>
                <a:solidFill>
                  <a:prstClr val="black"/>
                </a:solidFill>
                <a:effectLst/>
                <a:uLnTx/>
                <a:uFillTx/>
                <a:latin typeface="Harlow Solid Italic" panose="04030604020F02020D02" pitchFamily="82" charset="0"/>
                <a:ea typeface="+mn-ea"/>
                <a:cs typeface="+mn-cs"/>
              </a:rPr>
              <a:t>2020</a:t>
            </a:r>
          </a:p>
        </p:txBody>
      </p:sp>
      <p:pic>
        <p:nvPicPr>
          <p:cNvPr id="7172" name="Picture 4" descr="Image result for immigrant pictures">
            <a:extLst>
              <a:ext uri="{FF2B5EF4-FFF2-40B4-BE49-F238E27FC236}">
                <a16:creationId xmlns:a16="http://schemas.microsoft.com/office/drawing/2014/main" xmlns="" id="{D915C63D-3DCC-4140-9993-AAB2D35652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55601" y="0"/>
            <a:ext cx="4317558" cy="2516578"/>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Image result for immigrant pictures">
            <a:extLst>
              <a:ext uri="{FF2B5EF4-FFF2-40B4-BE49-F238E27FC236}">
                <a16:creationId xmlns:a16="http://schemas.microsoft.com/office/drawing/2014/main" xmlns="" id="{57D2F384-3C86-42B9-B61B-CDEE7DB77EE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22011" y="3682226"/>
            <a:ext cx="2469989" cy="3175764"/>
          </a:xfrm>
          <a:prstGeom prst="rect">
            <a:avLst/>
          </a:prstGeom>
          <a:noFill/>
          <a:extLst>
            <a:ext uri="{909E8E84-426E-40DD-AFC4-6F175D3DCCD1}">
              <a14:hiddenFill xmlns:a14="http://schemas.microsoft.com/office/drawing/2010/main">
                <a:solidFill>
                  <a:srgbClr val="FFFFFF"/>
                </a:solidFill>
              </a14:hiddenFill>
            </a:ext>
          </a:extLst>
        </p:spPr>
      </p:pic>
      <p:pic>
        <p:nvPicPr>
          <p:cNvPr id="7178" name="Picture 10" descr="Image result for immigrant pictures">
            <a:extLst>
              <a:ext uri="{FF2B5EF4-FFF2-40B4-BE49-F238E27FC236}">
                <a16:creationId xmlns:a16="http://schemas.microsoft.com/office/drawing/2014/main" xmlns="" id="{6FBB937A-17A9-4D2E-8996-98FBB2D1454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1362" y="5100888"/>
            <a:ext cx="4057650" cy="17571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24954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CE28D56-8A1B-4E42-A742-5D8DE5D819C7}"/>
              </a:ext>
            </a:extLst>
          </p:cNvPr>
          <p:cNvSpPr>
            <a:spLocks noGrp="1"/>
          </p:cNvSpPr>
          <p:nvPr>
            <p:ph type="title"/>
          </p:nvPr>
        </p:nvSpPr>
        <p:spPr>
          <a:xfrm>
            <a:off x="1702191" y="717453"/>
            <a:ext cx="8398133" cy="2029722"/>
          </a:xfrm>
        </p:spPr>
        <p:txBody>
          <a:bodyPr>
            <a:normAutofit/>
          </a:bodyPr>
          <a:lstStyle/>
          <a:p>
            <a:r>
              <a:rPr lang="es-MX">
                <a:latin typeface="Monotype Corsiva" panose="03010101010201010101" pitchFamily="66" charset="0"/>
              </a:rPr>
              <a:t>Impacto de la COVID-19 en la Inmigración</a:t>
            </a:r>
          </a:p>
        </p:txBody>
      </p:sp>
      <p:sp>
        <p:nvSpPr>
          <p:cNvPr id="3" name="Content Placeholder 2">
            <a:extLst>
              <a:ext uri="{FF2B5EF4-FFF2-40B4-BE49-F238E27FC236}">
                <a16:creationId xmlns:a16="http://schemas.microsoft.com/office/drawing/2014/main" xmlns="" id="{ABCB6545-CE3D-448A-B113-8F32F78AB6E0}"/>
              </a:ext>
            </a:extLst>
          </p:cNvPr>
          <p:cNvSpPr>
            <a:spLocks noGrp="1"/>
          </p:cNvSpPr>
          <p:nvPr>
            <p:ph idx="1"/>
          </p:nvPr>
        </p:nvSpPr>
        <p:spPr>
          <a:xfrm>
            <a:off x="1106074" y="2417379"/>
            <a:ext cx="10263768" cy="3836276"/>
          </a:xfrm>
        </p:spPr>
        <p:txBody>
          <a:bodyPr>
            <a:normAutofit fontScale="85000" lnSpcReduction="20000"/>
          </a:bodyPr>
          <a:lstStyle/>
          <a:p>
            <a:r>
              <a:rPr lang="es-MX" sz="2200" dirty="0"/>
              <a:t>Provisiones en la Ley HEROES para </a:t>
            </a:r>
            <a:r>
              <a:rPr lang="es-MX" sz="2200" dirty="0" err="1"/>
              <a:t>immigrantes</a:t>
            </a:r>
            <a:r>
              <a:rPr lang="es-MX" sz="2200" dirty="0"/>
              <a:t> (en proceso de aprobación)</a:t>
            </a:r>
          </a:p>
          <a:p>
            <a:r>
              <a:rPr lang="es-MX" sz="2200" dirty="0"/>
              <a:t>Cierre de tribunales (cortes) de inmigración</a:t>
            </a:r>
          </a:p>
          <a:p>
            <a:r>
              <a:rPr lang="es-MX" sz="2200" dirty="0"/>
              <a:t>Prohibición de viajes y cierre de embajadas en todo el mundo</a:t>
            </a:r>
          </a:p>
          <a:p>
            <a:r>
              <a:rPr lang="es-MX" sz="2200" dirty="0"/>
              <a:t>Interrupción temporal de vuelos de deportación hacia algunos países</a:t>
            </a:r>
          </a:p>
          <a:p>
            <a:r>
              <a:rPr lang="es-MX" sz="2200" dirty="0"/>
              <a:t>Restricción de paso entre las fronteras de EE.UU., México y Canadá</a:t>
            </a:r>
          </a:p>
          <a:p>
            <a:r>
              <a:rPr lang="es-MX" sz="2200" dirty="0"/>
              <a:t>Disminución de acciones judiciales locales por parte de ICE</a:t>
            </a:r>
          </a:p>
          <a:p>
            <a:r>
              <a:rPr lang="es-MX" sz="2200" dirty="0"/>
              <a:t>Suspensión temporal de procesamiento premium para ciertas peticiones</a:t>
            </a:r>
          </a:p>
          <a:p>
            <a:r>
              <a:rPr lang="es-MX" sz="2200" dirty="0"/>
              <a:t>Cambios a las visas de trabajador invitado (H-1B, H-2B, J-1 y L-1)</a:t>
            </a:r>
          </a:p>
          <a:p>
            <a:r>
              <a:rPr lang="es-MX" sz="2200" dirty="0"/>
              <a:t> Estudiantes internacionales</a:t>
            </a:r>
          </a:p>
          <a:p>
            <a:r>
              <a:rPr lang="es-MX" sz="2200" dirty="0"/>
              <a:t>Regla de carga pública</a:t>
            </a:r>
          </a:p>
        </p:txBody>
      </p:sp>
      <p:pic>
        <p:nvPicPr>
          <p:cNvPr id="2054" name="Picture 6" descr="Image result for COVID-19">
            <a:extLst>
              <a:ext uri="{FF2B5EF4-FFF2-40B4-BE49-F238E27FC236}">
                <a16:creationId xmlns:a16="http://schemas.microsoft.com/office/drawing/2014/main" xmlns="" id="{4E5C94FA-2171-4C74-A159-A07F43CF20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95799" y="3429000"/>
            <a:ext cx="2494820" cy="155619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xmlns="" id="{97F16AC6-FBFB-4252-BF01-72F6A575740C}"/>
              </a:ext>
            </a:extLst>
          </p:cNvPr>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tretch>
            <a:fillRect/>
          </a:stretch>
        </p:blipFill>
        <p:spPr>
          <a:xfrm>
            <a:off x="1106074" y="1272429"/>
            <a:ext cx="1090295" cy="1087120"/>
          </a:xfrm>
          <a:prstGeom prst="rect">
            <a:avLst/>
          </a:prstGeom>
        </p:spPr>
      </p:pic>
      <p:pic>
        <p:nvPicPr>
          <p:cNvPr id="5" name="Picture 4">
            <a:extLst>
              <a:ext uri="{FF2B5EF4-FFF2-40B4-BE49-F238E27FC236}">
                <a16:creationId xmlns:a16="http://schemas.microsoft.com/office/drawing/2014/main" xmlns="" id="{213B606A-C01A-4D08-A73C-22354E6B8DA2}"/>
              </a:ext>
            </a:extLst>
          </p:cNvPr>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tretch>
            <a:fillRect/>
          </a:stretch>
        </p:blipFill>
        <p:spPr>
          <a:xfrm>
            <a:off x="10100324" y="1272429"/>
            <a:ext cx="1090295" cy="1087120"/>
          </a:xfrm>
          <a:prstGeom prst="rect">
            <a:avLst/>
          </a:prstGeom>
        </p:spPr>
      </p:pic>
    </p:spTree>
    <p:extLst>
      <p:ext uri="{BB962C8B-B14F-4D97-AF65-F5344CB8AC3E}">
        <p14:creationId xmlns:p14="http://schemas.microsoft.com/office/powerpoint/2010/main" val="32812316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CE28D56-8A1B-4E42-A742-5D8DE5D819C7}"/>
              </a:ext>
            </a:extLst>
          </p:cNvPr>
          <p:cNvSpPr>
            <a:spLocks noGrp="1"/>
          </p:cNvSpPr>
          <p:nvPr>
            <p:ph type="title"/>
          </p:nvPr>
        </p:nvSpPr>
        <p:spPr>
          <a:xfrm>
            <a:off x="1359676" y="1450357"/>
            <a:ext cx="9601196" cy="1303867"/>
          </a:xfrm>
        </p:spPr>
        <p:txBody>
          <a:bodyPr>
            <a:noAutofit/>
          </a:bodyPr>
          <a:lstStyle/>
          <a:p>
            <a:r>
              <a:rPr lang="en-US" dirty="0">
                <a:latin typeface="Monotype Corsiva" panose="03010101010201010101" pitchFamily="66" charset="0"/>
              </a:rPr>
              <a:t>Options for Undocumented Immigrants</a:t>
            </a:r>
          </a:p>
        </p:txBody>
      </p:sp>
      <p:sp>
        <p:nvSpPr>
          <p:cNvPr id="3" name="Content Placeholder 2">
            <a:extLst>
              <a:ext uri="{FF2B5EF4-FFF2-40B4-BE49-F238E27FC236}">
                <a16:creationId xmlns:a16="http://schemas.microsoft.com/office/drawing/2014/main" xmlns="" id="{ABCB6545-CE3D-448A-B113-8F32F78AB6E0}"/>
              </a:ext>
            </a:extLst>
          </p:cNvPr>
          <p:cNvSpPr>
            <a:spLocks noGrp="1"/>
          </p:cNvSpPr>
          <p:nvPr>
            <p:ph idx="1"/>
          </p:nvPr>
        </p:nvSpPr>
        <p:spPr>
          <a:xfrm>
            <a:off x="1106074" y="2414856"/>
            <a:ext cx="10305593" cy="3836276"/>
          </a:xfrm>
        </p:spPr>
        <p:txBody>
          <a:bodyPr>
            <a:normAutofit/>
          </a:bodyPr>
          <a:lstStyle/>
          <a:p>
            <a:r>
              <a:rPr lang="en-US" sz="2200" dirty="0"/>
              <a:t>Marriage to a U.S. Citizen (immediate visa) or Legal Permanent Resident (waiting period) </a:t>
            </a:r>
          </a:p>
          <a:p>
            <a:r>
              <a:rPr lang="en-US" sz="2200" dirty="0"/>
              <a:t>Service in the U.S. Military</a:t>
            </a:r>
          </a:p>
          <a:p>
            <a:r>
              <a:rPr lang="en-US" sz="2200" dirty="0"/>
              <a:t>Cancellation of Removal</a:t>
            </a:r>
          </a:p>
          <a:p>
            <a:r>
              <a:rPr lang="en-US" sz="2200" dirty="0"/>
              <a:t>Asylum (time sensitive – 1-year after last arrival)</a:t>
            </a:r>
          </a:p>
          <a:p>
            <a:r>
              <a:rPr lang="en-US" sz="2200" dirty="0"/>
              <a:t>Temporary Protected Status (TPS) for selected </a:t>
            </a:r>
          </a:p>
          <a:p>
            <a:pPr marL="0" indent="0">
              <a:buNone/>
            </a:pPr>
            <a:r>
              <a:rPr lang="en-US" sz="2200" dirty="0"/>
              <a:t>     countries (see Slide 7)</a:t>
            </a:r>
          </a:p>
          <a:p>
            <a:r>
              <a:rPr lang="en-US" sz="2200" dirty="0"/>
              <a:t>Deferred Action for Childhood Arrivals (DACA)</a:t>
            </a:r>
          </a:p>
          <a:p>
            <a:r>
              <a:rPr lang="en-US" sz="2200" dirty="0"/>
              <a:t>Amnesty (see Slide 7)</a:t>
            </a:r>
          </a:p>
        </p:txBody>
      </p:sp>
      <p:pic>
        <p:nvPicPr>
          <p:cNvPr id="4" name="Picture 3">
            <a:extLst>
              <a:ext uri="{FF2B5EF4-FFF2-40B4-BE49-F238E27FC236}">
                <a16:creationId xmlns:a16="http://schemas.microsoft.com/office/drawing/2014/main" xmlns="" id="{022D8B1F-04E2-4F96-BC74-38EDEAC3EBD1}"/>
              </a:ext>
            </a:extLst>
          </p:cNvPr>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tretch>
            <a:fillRect/>
          </a:stretch>
        </p:blipFill>
        <p:spPr>
          <a:xfrm>
            <a:off x="1106074" y="1272429"/>
            <a:ext cx="1090295" cy="1087120"/>
          </a:xfrm>
          <a:prstGeom prst="rect">
            <a:avLst/>
          </a:prstGeom>
        </p:spPr>
      </p:pic>
      <p:pic>
        <p:nvPicPr>
          <p:cNvPr id="5" name="Picture 4">
            <a:extLst>
              <a:ext uri="{FF2B5EF4-FFF2-40B4-BE49-F238E27FC236}">
                <a16:creationId xmlns:a16="http://schemas.microsoft.com/office/drawing/2014/main" xmlns="" id="{680C89AE-2497-4304-A4B5-C0FA19AC3A2A}"/>
              </a:ext>
            </a:extLst>
          </p:cNvPr>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tretch>
            <a:fillRect/>
          </a:stretch>
        </p:blipFill>
        <p:spPr>
          <a:xfrm>
            <a:off x="10124179" y="1272429"/>
            <a:ext cx="1090295" cy="1087120"/>
          </a:xfrm>
          <a:prstGeom prst="rect">
            <a:avLst/>
          </a:prstGeom>
        </p:spPr>
      </p:pic>
      <p:pic>
        <p:nvPicPr>
          <p:cNvPr id="6" name="Picture 2" descr="Animated GIF">
            <a:extLst>
              <a:ext uri="{FF2B5EF4-FFF2-40B4-BE49-F238E27FC236}">
                <a16:creationId xmlns:a16="http://schemas.microsoft.com/office/drawing/2014/main" xmlns="" id="{C4C400D7-6237-4BD9-BDE0-F16C95F18347}"/>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964168" y="3318581"/>
            <a:ext cx="2857500" cy="2028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51712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CE28D56-8A1B-4E42-A742-5D8DE5D819C7}"/>
              </a:ext>
            </a:extLst>
          </p:cNvPr>
          <p:cNvSpPr>
            <a:spLocks noGrp="1"/>
          </p:cNvSpPr>
          <p:nvPr>
            <p:ph type="title"/>
          </p:nvPr>
        </p:nvSpPr>
        <p:spPr>
          <a:xfrm>
            <a:off x="1359676" y="1110988"/>
            <a:ext cx="9601196" cy="1303867"/>
          </a:xfrm>
        </p:spPr>
        <p:txBody>
          <a:bodyPr>
            <a:noAutofit/>
          </a:bodyPr>
          <a:lstStyle/>
          <a:p>
            <a:r>
              <a:rPr lang="es-MX">
                <a:latin typeface="Monotype Corsiva" panose="03010101010201010101" pitchFamily="66" charset="0"/>
              </a:rPr>
              <a:t>Opciones para los </a:t>
            </a:r>
            <a:br>
              <a:rPr lang="es-MX">
                <a:latin typeface="Monotype Corsiva" panose="03010101010201010101" pitchFamily="66" charset="0"/>
              </a:rPr>
            </a:br>
            <a:r>
              <a:rPr lang="es-MX">
                <a:latin typeface="Monotype Corsiva" panose="03010101010201010101" pitchFamily="66" charset="0"/>
              </a:rPr>
              <a:t>Inmigrantes Indocumentados</a:t>
            </a:r>
          </a:p>
        </p:txBody>
      </p:sp>
      <p:sp>
        <p:nvSpPr>
          <p:cNvPr id="3" name="Content Placeholder 2">
            <a:extLst>
              <a:ext uri="{FF2B5EF4-FFF2-40B4-BE49-F238E27FC236}">
                <a16:creationId xmlns:a16="http://schemas.microsoft.com/office/drawing/2014/main" xmlns="" id="{ABCB6545-CE3D-448A-B113-8F32F78AB6E0}"/>
              </a:ext>
            </a:extLst>
          </p:cNvPr>
          <p:cNvSpPr>
            <a:spLocks noGrp="1"/>
          </p:cNvSpPr>
          <p:nvPr>
            <p:ph idx="1"/>
          </p:nvPr>
        </p:nvSpPr>
        <p:spPr>
          <a:xfrm>
            <a:off x="890338" y="2414856"/>
            <a:ext cx="10521330" cy="3836276"/>
          </a:xfrm>
        </p:spPr>
        <p:txBody>
          <a:bodyPr>
            <a:normAutofit/>
          </a:bodyPr>
          <a:lstStyle/>
          <a:p>
            <a:r>
              <a:rPr lang="es-MX" sz="2200" dirty="0"/>
              <a:t>Estar casado con un ciudadano(a) de EE.UU. (visa inmediata) o Residente Legal Permanente</a:t>
            </a:r>
          </a:p>
          <a:p>
            <a:r>
              <a:rPr lang="es-MX" sz="2200" dirty="0"/>
              <a:t>Prestar servicio en el ejército de EE.UU</a:t>
            </a:r>
          </a:p>
          <a:p>
            <a:r>
              <a:rPr lang="es-MX" sz="2200" dirty="0"/>
              <a:t>Cancelación de deportación o remoción</a:t>
            </a:r>
          </a:p>
          <a:p>
            <a:r>
              <a:rPr lang="es-MX" sz="2200" dirty="0"/>
              <a:t>Asilo (de urgencia – 1 año después de la última llegada a EE.UU. )</a:t>
            </a:r>
          </a:p>
          <a:p>
            <a:r>
              <a:rPr lang="es-MX" sz="2200" dirty="0"/>
              <a:t>Estatus de Protección Temporal (TPS) para ciertos</a:t>
            </a:r>
          </a:p>
          <a:p>
            <a:pPr marL="0" indent="0">
              <a:buNone/>
            </a:pPr>
            <a:r>
              <a:rPr lang="es-MX" sz="2200" dirty="0"/>
              <a:t>     países (ver la diapositiva 7)</a:t>
            </a:r>
          </a:p>
          <a:p>
            <a:r>
              <a:rPr lang="es-MX" sz="2200" dirty="0"/>
              <a:t>Acción Diferida para los Llegados en la Infancia (DACA)</a:t>
            </a:r>
          </a:p>
          <a:p>
            <a:r>
              <a:rPr lang="es-MX" sz="2200" dirty="0"/>
              <a:t>Amnistía (ver la diapositiva 7)</a:t>
            </a:r>
          </a:p>
        </p:txBody>
      </p:sp>
      <p:pic>
        <p:nvPicPr>
          <p:cNvPr id="4" name="Picture 3">
            <a:extLst>
              <a:ext uri="{FF2B5EF4-FFF2-40B4-BE49-F238E27FC236}">
                <a16:creationId xmlns:a16="http://schemas.microsoft.com/office/drawing/2014/main" xmlns="" id="{022D8B1F-04E2-4F96-BC74-38EDEAC3EBD1}"/>
              </a:ext>
            </a:extLst>
          </p:cNvPr>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tretch>
            <a:fillRect/>
          </a:stretch>
        </p:blipFill>
        <p:spPr>
          <a:xfrm>
            <a:off x="1106074" y="1272429"/>
            <a:ext cx="1090295" cy="1087120"/>
          </a:xfrm>
          <a:prstGeom prst="rect">
            <a:avLst/>
          </a:prstGeom>
        </p:spPr>
      </p:pic>
      <p:pic>
        <p:nvPicPr>
          <p:cNvPr id="5" name="Picture 4">
            <a:extLst>
              <a:ext uri="{FF2B5EF4-FFF2-40B4-BE49-F238E27FC236}">
                <a16:creationId xmlns:a16="http://schemas.microsoft.com/office/drawing/2014/main" xmlns="" id="{680C89AE-2497-4304-A4B5-C0FA19AC3A2A}"/>
              </a:ext>
            </a:extLst>
          </p:cNvPr>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tretch>
            <a:fillRect/>
          </a:stretch>
        </p:blipFill>
        <p:spPr>
          <a:xfrm>
            <a:off x="10124179" y="1272429"/>
            <a:ext cx="1090295" cy="1087120"/>
          </a:xfrm>
          <a:prstGeom prst="rect">
            <a:avLst/>
          </a:prstGeom>
        </p:spPr>
      </p:pic>
      <p:pic>
        <p:nvPicPr>
          <p:cNvPr id="6" name="Picture 2" descr="Animated GIF">
            <a:extLst>
              <a:ext uri="{FF2B5EF4-FFF2-40B4-BE49-F238E27FC236}">
                <a16:creationId xmlns:a16="http://schemas.microsoft.com/office/drawing/2014/main" xmlns="" id="{C4C400D7-6237-4BD9-BDE0-F16C95F18347}"/>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554168" y="3318581"/>
            <a:ext cx="2857500" cy="2028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62171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CE28D56-8A1B-4E42-A742-5D8DE5D819C7}"/>
              </a:ext>
            </a:extLst>
          </p:cNvPr>
          <p:cNvSpPr>
            <a:spLocks noGrp="1"/>
          </p:cNvSpPr>
          <p:nvPr>
            <p:ph type="title"/>
          </p:nvPr>
        </p:nvSpPr>
        <p:spPr>
          <a:xfrm>
            <a:off x="1378226" y="1404670"/>
            <a:ext cx="9601196" cy="1303867"/>
          </a:xfrm>
        </p:spPr>
        <p:txBody>
          <a:bodyPr>
            <a:normAutofit/>
          </a:bodyPr>
          <a:lstStyle/>
          <a:p>
            <a:r>
              <a:rPr lang="en-US" sz="6000" dirty="0">
                <a:latin typeface="Monotype Corsiva" panose="03010101010201010101" pitchFamily="66" charset="0"/>
              </a:rPr>
              <a:t>Country-Specific Programs</a:t>
            </a:r>
          </a:p>
        </p:txBody>
      </p:sp>
      <p:sp>
        <p:nvSpPr>
          <p:cNvPr id="3" name="Content Placeholder 2">
            <a:extLst>
              <a:ext uri="{FF2B5EF4-FFF2-40B4-BE49-F238E27FC236}">
                <a16:creationId xmlns:a16="http://schemas.microsoft.com/office/drawing/2014/main" xmlns="" id="{ABCB6545-CE3D-448A-B113-8F32F78AB6E0}"/>
              </a:ext>
            </a:extLst>
          </p:cNvPr>
          <p:cNvSpPr>
            <a:spLocks noGrp="1"/>
          </p:cNvSpPr>
          <p:nvPr>
            <p:ph idx="1"/>
          </p:nvPr>
        </p:nvSpPr>
        <p:spPr>
          <a:xfrm>
            <a:off x="3610303" y="2417378"/>
            <a:ext cx="7798676" cy="3825767"/>
          </a:xfrm>
        </p:spPr>
        <p:txBody>
          <a:bodyPr>
            <a:normAutofit fontScale="92500" lnSpcReduction="20000"/>
          </a:bodyPr>
          <a:lstStyle/>
          <a:p>
            <a:pPr>
              <a:buFont typeface="Arial" panose="020B0604020202020204" pitchFamily="34" charset="0"/>
              <a:buChar char="•"/>
            </a:pPr>
            <a:r>
              <a:rPr lang="en-US" sz="1800" b="1" dirty="0"/>
              <a:t>Central American Minors</a:t>
            </a:r>
            <a:r>
              <a:rPr lang="en-US" sz="1800" dirty="0"/>
              <a:t>: El Salvador, Guatemala, and Honduras (terminated but processing prior petitions)</a:t>
            </a:r>
          </a:p>
          <a:p>
            <a:pPr>
              <a:buFont typeface="Arial" panose="020B0604020202020204" pitchFamily="34" charset="0"/>
              <a:buChar char="•"/>
            </a:pPr>
            <a:r>
              <a:rPr lang="en-US" sz="1800" b="1" dirty="0"/>
              <a:t>Cuba</a:t>
            </a:r>
            <a:r>
              <a:rPr lang="en-US" sz="1800" dirty="0"/>
              <a:t>: Cuban Family Reunification</a:t>
            </a:r>
          </a:p>
          <a:p>
            <a:r>
              <a:rPr lang="en-US" sz="1800" b="1" dirty="0"/>
              <a:t>Ecuador</a:t>
            </a:r>
            <a:r>
              <a:rPr lang="en-US" sz="1800" dirty="0"/>
              <a:t>: H-2A and H-2B programs</a:t>
            </a:r>
          </a:p>
          <a:p>
            <a:r>
              <a:rPr lang="en-US" sz="1800" b="1" dirty="0"/>
              <a:t>Haiti: </a:t>
            </a:r>
            <a:r>
              <a:rPr lang="en-US" sz="1800" dirty="0"/>
              <a:t>Haitian Refugee Immigration Fairness Act, Haitian Family Reunification Program,  and TPS</a:t>
            </a:r>
          </a:p>
          <a:p>
            <a:r>
              <a:rPr lang="en-US" sz="1800" b="1" dirty="0"/>
              <a:t>Liberia</a:t>
            </a:r>
            <a:r>
              <a:rPr lang="en-US" sz="1800" dirty="0"/>
              <a:t>: Liberian Refugee Immigration Fairness</a:t>
            </a:r>
          </a:p>
          <a:p>
            <a:r>
              <a:rPr lang="en-US" sz="1800" b="1" dirty="0"/>
              <a:t>Nicaragua</a:t>
            </a:r>
            <a:r>
              <a:rPr lang="en-US" sz="1800" dirty="0"/>
              <a:t>: Nicaraguan Adjustment and Central American Relief Act </a:t>
            </a:r>
          </a:p>
          <a:p>
            <a:r>
              <a:rPr lang="en-US" sz="1800" b="1" dirty="0"/>
              <a:t>TPS</a:t>
            </a:r>
            <a:r>
              <a:rPr lang="en-US" sz="1800" dirty="0"/>
              <a:t>: El Salvador, Haiti, Honduras, Nepal, Nicaragua, Somalia, South Sudan, Sudan, Syria, and Yemen</a:t>
            </a:r>
          </a:p>
          <a:p>
            <a:r>
              <a:rPr lang="en-US" sz="1800" b="1" dirty="0"/>
              <a:t>Amnesty</a:t>
            </a:r>
            <a:r>
              <a:rPr lang="en-US" sz="1800" dirty="0"/>
              <a:t>: Immigration and Reform Control Act (1986), Section 241(</a:t>
            </a:r>
            <a:r>
              <a:rPr lang="en-US" sz="1800" dirty="0" err="1"/>
              <a:t>i</a:t>
            </a:r>
            <a:r>
              <a:rPr lang="en-US" sz="1800" dirty="0"/>
              <a:t>) Amnesty (1994) and Extension (1997),  Late Amnesty (2000), and LIFE Act Amnesty (2000)</a:t>
            </a:r>
          </a:p>
          <a:p>
            <a:endParaRPr lang="en-US" sz="1800" dirty="0"/>
          </a:p>
          <a:p>
            <a:pPr marL="0" indent="0">
              <a:buNone/>
            </a:pPr>
            <a:endParaRPr lang="en-US" sz="2200" dirty="0"/>
          </a:p>
        </p:txBody>
      </p:sp>
      <p:pic>
        <p:nvPicPr>
          <p:cNvPr id="4" name="Picture 3">
            <a:extLst>
              <a:ext uri="{FF2B5EF4-FFF2-40B4-BE49-F238E27FC236}">
                <a16:creationId xmlns:a16="http://schemas.microsoft.com/office/drawing/2014/main" xmlns="" id="{022D8B1F-04E2-4F96-BC74-38EDEAC3EBD1}"/>
              </a:ext>
            </a:extLst>
          </p:cNvPr>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tretch>
            <a:fillRect/>
          </a:stretch>
        </p:blipFill>
        <p:spPr>
          <a:xfrm>
            <a:off x="1106074" y="1272429"/>
            <a:ext cx="1090295" cy="1087120"/>
          </a:xfrm>
          <a:prstGeom prst="rect">
            <a:avLst/>
          </a:prstGeom>
        </p:spPr>
      </p:pic>
      <p:pic>
        <p:nvPicPr>
          <p:cNvPr id="5" name="Picture 4">
            <a:extLst>
              <a:ext uri="{FF2B5EF4-FFF2-40B4-BE49-F238E27FC236}">
                <a16:creationId xmlns:a16="http://schemas.microsoft.com/office/drawing/2014/main" xmlns="" id="{680C89AE-2497-4304-A4B5-C0FA19AC3A2A}"/>
              </a:ext>
            </a:extLst>
          </p:cNvPr>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tretch>
            <a:fillRect/>
          </a:stretch>
        </p:blipFill>
        <p:spPr>
          <a:xfrm>
            <a:off x="10124179" y="1272429"/>
            <a:ext cx="1090295" cy="1087120"/>
          </a:xfrm>
          <a:prstGeom prst="rect">
            <a:avLst/>
          </a:prstGeom>
        </p:spPr>
      </p:pic>
      <p:pic>
        <p:nvPicPr>
          <p:cNvPr id="1030" name="Picture 6" descr="See the source image">
            <a:extLst>
              <a:ext uri="{FF2B5EF4-FFF2-40B4-BE49-F238E27FC236}">
                <a16:creationId xmlns:a16="http://schemas.microsoft.com/office/drawing/2014/main" xmlns="" id="{6701A5B1-9739-475D-95E3-7552B5F62056}"/>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11948" y="2558789"/>
            <a:ext cx="3305175" cy="3181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71263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CE28D56-8A1B-4E42-A742-5D8DE5D819C7}"/>
              </a:ext>
            </a:extLst>
          </p:cNvPr>
          <p:cNvSpPr>
            <a:spLocks noGrp="1"/>
          </p:cNvSpPr>
          <p:nvPr>
            <p:ph type="title"/>
          </p:nvPr>
        </p:nvSpPr>
        <p:spPr>
          <a:xfrm>
            <a:off x="2196369" y="493295"/>
            <a:ext cx="7798676" cy="2191179"/>
          </a:xfrm>
        </p:spPr>
        <p:txBody>
          <a:bodyPr>
            <a:normAutofit/>
          </a:bodyPr>
          <a:lstStyle/>
          <a:p>
            <a:r>
              <a:rPr lang="es-MX" sz="6000" dirty="0">
                <a:latin typeface="Monotype Corsiva" panose="03010101010201010101" pitchFamily="66" charset="0"/>
              </a:rPr>
              <a:t>Programas Específicos </a:t>
            </a:r>
            <a:br>
              <a:rPr lang="es-MX" sz="6000" dirty="0">
                <a:latin typeface="Monotype Corsiva" panose="03010101010201010101" pitchFamily="66" charset="0"/>
              </a:rPr>
            </a:br>
            <a:r>
              <a:rPr lang="es-MX" sz="6000" dirty="0">
                <a:latin typeface="Monotype Corsiva" panose="03010101010201010101" pitchFamily="66" charset="0"/>
              </a:rPr>
              <a:t>por País</a:t>
            </a:r>
          </a:p>
        </p:txBody>
      </p:sp>
      <p:sp>
        <p:nvSpPr>
          <p:cNvPr id="3" name="Content Placeholder 2">
            <a:extLst>
              <a:ext uri="{FF2B5EF4-FFF2-40B4-BE49-F238E27FC236}">
                <a16:creationId xmlns:a16="http://schemas.microsoft.com/office/drawing/2014/main" xmlns="" id="{ABCB6545-CE3D-448A-B113-8F32F78AB6E0}"/>
              </a:ext>
            </a:extLst>
          </p:cNvPr>
          <p:cNvSpPr>
            <a:spLocks noGrp="1"/>
          </p:cNvSpPr>
          <p:nvPr>
            <p:ph idx="1"/>
          </p:nvPr>
        </p:nvSpPr>
        <p:spPr>
          <a:xfrm>
            <a:off x="3610302" y="2417378"/>
            <a:ext cx="7969163" cy="3825767"/>
          </a:xfrm>
        </p:spPr>
        <p:txBody>
          <a:bodyPr>
            <a:normAutofit fontScale="92500" lnSpcReduction="20000"/>
          </a:bodyPr>
          <a:lstStyle/>
          <a:p>
            <a:pPr>
              <a:buFont typeface="Arial" panose="020B0604020202020204" pitchFamily="34" charset="0"/>
              <a:buChar char="•"/>
            </a:pPr>
            <a:r>
              <a:rPr lang="es-MX" sz="1800" b="1" dirty="0"/>
              <a:t>Menores de Centroamérica</a:t>
            </a:r>
            <a:r>
              <a:rPr lang="es-MX" sz="1800" dirty="0"/>
              <a:t>: El Salvador, Guatemala, y Honduras (ya finalizado pero todavía se procesan peticiones anteriores)</a:t>
            </a:r>
          </a:p>
          <a:p>
            <a:pPr>
              <a:buFont typeface="Arial" panose="020B0604020202020204" pitchFamily="34" charset="0"/>
              <a:buChar char="•"/>
            </a:pPr>
            <a:r>
              <a:rPr lang="es-MX" sz="1800" b="1" dirty="0"/>
              <a:t>Cuba</a:t>
            </a:r>
            <a:r>
              <a:rPr lang="es-MX" sz="1800" dirty="0"/>
              <a:t>: Reunificación de la Familia Cubana</a:t>
            </a:r>
          </a:p>
          <a:p>
            <a:r>
              <a:rPr lang="es-MX" sz="1800" b="1" dirty="0"/>
              <a:t>Ecuador</a:t>
            </a:r>
            <a:r>
              <a:rPr lang="es-MX" sz="1800" dirty="0"/>
              <a:t>: Programas H-2A y H-2B</a:t>
            </a:r>
          </a:p>
          <a:p>
            <a:r>
              <a:rPr lang="es-MX" sz="1800" b="1" dirty="0"/>
              <a:t>Haití: </a:t>
            </a:r>
            <a:r>
              <a:rPr lang="es-MX" sz="1800" dirty="0"/>
              <a:t>Ley de Justicia Migratoria para Refugiados Haitianos, Programa de Reunificación de la Familia Haitiana y TPS</a:t>
            </a:r>
          </a:p>
          <a:p>
            <a:r>
              <a:rPr lang="es-MX" sz="1800" b="1" dirty="0"/>
              <a:t>Liberia</a:t>
            </a:r>
            <a:r>
              <a:rPr lang="es-MX" sz="1800" dirty="0"/>
              <a:t>: Justicia Migratoria para Refugiados Liberianos</a:t>
            </a:r>
          </a:p>
          <a:p>
            <a:r>
              <a:rPr lang="es-MX" sz="1800" b="1" dirty="0"/>
              <a:t>Nicaragua</a:t>
            </a:r>
            <a:r>
              <a:rPr lang="es-MX" sz="1800" dirty="0"/>
              <a:t>: Ley de Ajuste para Nicaragua y de Apoyo para Centroamérica </a:t>
            </a:r>
          </a:p>
          <a:p>
            <a:r>
              <a:rPr lang="es-MX" sz="1800" b="1" dirty="0"/>
              <a:t>TPS</a:t>
            </a:r>
            <a:r>
              <a:rPr lang="es-MX" sz="1800" dirty="0"/>
              <a:t>: El Salvador, Haití, Honduras, Nepal, Nicaragua, Somalia, Sudan del Sur, Sudán, Siria, y Yemen</a:t>
            </a:r>
          </a:p>
          <a:p>
            <a:r>
              <a:rPr lang="es-MX" sz="1800" b="1" dirty="0"/>
              <a:t>Amnistía</a:t>
            </a:r>
            <a:r>
              <a:rPr lang="es-MX" sz="1800" dirty="0"/>
              <a:t>: Ley de Reforma y Control de Inmigración (1986), Sección 241(i) Amnistía (1994) y Extensión (1997),  Amnistía Tardía (2000), y Ley de Amnistía LIFE (vida) (2000)</a:t>
            </a:r>
          </a:p>
          <a:p>
            <a:endParaRPr lang="es-MX" sz="1800" dirty="0"/>
          </a:p>
          <a:p>
            <a:pPr marL="0" indent="0">
              <a:buNone/>
            </a:pPr>
            <a:endParaRPr lang="es-MX" sz="2200" dirty="0"/>
          </a:p>
        </p:txBody>
      </p:sp>
      <p:pic>
        <p:nvPicPr>
          <p:cNvPr id="4" name="Picture 3">
            <a:extLst>
              <a:ext uri="{FF2B5EF4-FFF2-40B4-BE49-F238E27FC236}">
                <a16:creationId xmlns:a16="http://schemas.microsoft.com/office/drawing/2014/main" xmlns="" id="{022D8B1F-04E2-4F96-BC74-38EDEAC3EBD1}"/>
              </a:ext>
            </a:extLst>
          </p:cNvPr>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tretch>
            <a:fillRect/>
          </a:stretch>
        </p:blipFill>
        <p:spPr>
          <a:xfrm>
            <a:off x="1106074" y="1272429"/>
            <a:ext cx="1090295" cy="1087120"/>
          </a:xfrm>
          <a:prstGeom prst="rect">
            <a:avLst/>
          </a:prstGeom>
        </p:spPr>
      </p:pic>
      <p:pic>
        <p:nvPicPr>
          <p:cNvPr id="5" name="Picture 4">
            <a:extLst>
              <a:ext uri="{FF2B5EF4-FFF2-40B4-BE49-F238E27FC236}">
                <a16:creationId xmlns:a16="http://schemas.microsoft.com/office/drawing/2014/main" xmlns="" id="{680C89AE-2497-4304-A4B5-C0FA19AC3A2A}"/>
              </a:ext>
            </a:extLst>
          </p:cNvPr>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tretch>
            <a:fillRect/>
          </a:stretch>
        </p:blipFill>
        <p:spPr>
          <a:xfrm>
            <a:off x="10124179" y="1272429"/>
            <a:ext cx="1090295" cy="1087120"/>
          </a:xfrm>
          <a:prstGeom prst="rect">
            <a:avLst/>
          </a:prstGeom>
        </p:spPr>
      </p:pic>
      <p:pic>
        <p:nvPicPr>
          <p:cNvPr id="1030" name="Picture 6" descr="See the source image">
            <a:extLst>
              <a:ext uri="{FF2B5EF4-FFF2-40B4-BE49-F238E27FC236}">
                <a16:creationId xmlns:a16="http://schemas.microsoft.com/office/drawing/2014/main" xmlns="" id="{6701A5B1-9739-475D-95E3-7552B5F62056}"/>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11948" y="2558789"/>
            <a:ext cx="3305175" cy="3181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54047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09E5A0E-58DA-43BA-8012-501478EEA254}"/>
              </a:ext>
            </a:extLst>
          </p:cNvPr>
          <p:cNvSpPr>
            <a:spLocks noGrp="1"/>
          </p:cNvSpPr>
          <p:nvPr>
            <p:ph type="title"/>
          </p:nvPr>
        </p:nvSpPr>
        <p:spPr>
          <a:xfrm>
            <a:off x="1351725" y="1584101"/>
            <a:ext cx="9582438" cy="1136387"/>
          </a:xfrm>
        </p:spPr>
        <p:txBody>
          <a:bodyPr>
            <a:normAutofit/>
          </a:bodyPr>
          <a:lstStyle/>
          <a:p>
            <a:r>
              <a:rPr lang="en-US" sz="6600" dirty="0">
                <a:latin typeface="Monotype Corsiva" panose="03010101010201010101" pitchFamily="66" charset="0"/>
              </a:rPr>
              <a:t>Additional Resources </a:t>
            </a:r>
          </a:p>
        </p:txBody>
      </p:sp>
      <p:sp>
        <p:nvSpPr>
          <p:cNvPr id="3" name="Content Placeholder 2">
            <a:extLst>
              <a:ext uri="{FF2B5EF4-FFF2-40B4-BE49-F238E27FC236}">
                <a16:creationId xmlns:a16="http://schemas.microsoft.com/office/drawing/2014/main" xmlns="" id="{D3684A42-43A8-4461-9A90-2497829D88A9}"/>
              </a:ext>
            </a:extLst>
          </p:cNvPr>
          <p:cNvSpPr>
            <a:spLocks noGrp="1"/>
          </p:cNvSpPr>
          <p:nvPr>
            <p:ph idx="1"/>
          </p:nvPr>
        </p:nvSpPr>
        <p:spPr>
          <a:xfrm>
            <a:off x="1351725" y="2443655"/>
            <a:ext cx="10062508" cy="3809999"/>
          </a:xfrm>
        </p:spPr>
        <p:txBody>
          <a:bodyPr>
            <a:normAutofit fontScale="25000" lnSpcReduction="20000"/>
          </a:bodyPr>
          <a:lstStyle/>
          <a:p>
            <a:pPr>
              <a:lnSpc>
                <a:spcPct val="120000"/>
              </a:lnSpc>
              <a:spcBef>
                <a:spcPts val="0"/>
              </a:spcBef>
              <a:spcAft>
                <a:spcPts val="0"/>
              </a:spcAft>
            </a:pPr>
            <a:r>
              <a:rPr lang="en-US" sz="5600" b="1" dirty="0"/>
              <a:t>New York State Immigrant Resource </a:t>
            </a:r>
            <a:r>
              <a:rPr lang="en-US" sz="5600" b="1" dirty="0">
                <a:hlinkClick r:id="rId2"/>
              </a:rPr>
              <a:t>Guide</a:t>
            </a:r>
            <a:r>
              <a:rPr lang="en-US" sz="5600" b="1" dirty="0"/>
              <a:t>: </a:t>
            </a:r>
            <a:r>
              <a:rPr lang="en-US" sz="5600" dirty="0"/>
              <a:t>Programs and services for new Americans </a:t>
            </a:r>
            <a:r>
              <a:rPr lang="en-US" sz="5600" dirty="0" smtClean="0"/>
              <a:t>through community-based </a:t>
            </a:r>
            <a:r>
              <a:rPr lang="en-US" sz="5600" dirty="0"/>
              <a:t>Opportunity Centers, such as language and legal services. </a:t>
            </a:r>
          </a:p>
          <a:p>
            <a:pPr marL="0" indent="0">
              <a:lnSpc>
                <a:spcPct val="120000"/>
              </a:lnSpc>
              <a:spcBef>
                <a:spcPts val="0"/>
              </a:spcBef>
              <a:spcAft>
                <a:spcPts val="0"/>
              </a:spcAft>
              <a:buNone/>
            </a:pPr>
            <a:endParaRPr lang="en-US" sz="3200" dirty="0"/>
          </a:p>
          <a:p>
            <a:pPr>
              <a:lnSpc>
                <a:spcPct val="120000"/>
              </a:lnSpc>
              <a:spcBef>
                <a:spcPts val="0"/>
              </a:spcBef>
              <a:spcAft>
                <a:spcPts val="0"/>
              </a:spcAft>
            </a:pPr>
            <a:r>
              <a:rPr lang="en-US" sz="5600" b="1" dirty="0"/>
              <a:t>New York Office for New Americans </a:t>
            </a:r>
            <a:r>
              <a:rPr lang="en-US" sz="5600" b="1" dirty="0">
                <a:hlinkClick r:id="rId3"/>
              </a:rPr>
              <a:t>COVID-19</a:t>
            </a:r>
            <a:r>
              <a:rPr lang="en-US" sz="5600" b="1" dirty="0"/>
              <a:t> Resource Guide: </a:t>
            </a:r>
            <a:r>
              <a:rPr lang="en-US" sz="5600" dirty="0"/>
              <a:t>Collection of sources for assistance related to food, financial and mutual aid resources for the immigrant community throughout New York State.</a:t>
            </a:r>
          </a:p>
          <a:p>
            <a:pPr marL="0" indent="0">
              <a:lnSpc>
                <a:spcPct val="120000"/>
              </a:lnSpc>
              <a:spcBef>
                <a:spcPts val="0"/>
              </a:spcBef>
              <a:spcAft>
                <a:spcPts val="0"/>
              </a:spcAft>
              <a:buNone/>
            </a:pPr>
            <a:endParaRPr lang="en-US" sz="3200" dirty="0"/>
          </a:p>
          <a:p>
            <a:pPr>
              <a:lnSpc>
                <a:spcPct val="120000"/>
              </a:lnSpc>
              <a:spcBef>
                <a:spcPts val="0"/>
              </a:spcBef>
              <a:spcAft>
                <a:spcPts val="0"/>
              </a:spcAft>
            </a:pPr>
            <a:r>
              <a:rPr lang="en-US" sz="5600" b="1" dirty="0"/>
              <a:t>American Immigration Lawyers Association (</a:t>
            </a:r>
            <a:r>
              <a:rPr lang="en-US" sz="5600" b="1" dirty="0">
                <a:hlinkClick r:id="rId4"/>
              </a:rPr>
              <a:t>AILA</a:t>
            </a:r>
            <a:r>
              <a:rPr lang="en-US" sz="5600" b="1" dirty="0"/>
              <a:t>): </a:t>
            </a:r>
            <a:r>
              <a:rPr lang="en-US" sz="5600" dirty="0"/>
              <a:t>Member attorneys who represent U.S. families seeking permanent residence for close family members, as well as foreign students, entertainers, athletes, and asylum seekers, often on a pro bono basis. </a:t>
            </a:r>
          </a:p>
          <a:p>
            <a:pPr marL="0" indent="0">
              <a:lnSpc>
                <a:spcPct val="120000"/>
              </a:lnSpc>
              <a:spcBef>
                <a:spcPts val="0"/>
              </a:spcBef>
              <a:spcAft>
                <a:spcPts val="0"/>
              </a:spcAft>
              <a:buNone/>
            </a:pPr>
            <a:endParaRPr lang="en-US" sz="3200" dirty="0"/>
          </a:p>
          <a:p>
            <a:pPr>
              <a:lnSpc>
                <a:spcPct val="120000"/>
              </a:lnSpc>
              <a:spcBef>
                <a:spcPts val="0"/>
              </a:spcBef>
              <a:spcAft>
                <a:spcPts val="0"/>
              </a:spcAft>
            </a:pPr>
            <a:r>
              <a:rPr lang="en-US" sz="5600" b="1" dirty="0"/>
              <a:t>Federation for American Immigration Reform (</a:t>
            </a:r>
            <a:r>
              <a:rPr lang="en-US" sz="5600" b="1" dirty="0">
                <a:hlinkClick r:id="rId5"/>
              </a:rPr>
              <a:t>FAIR</a:t>
            </a:r>
            <a:r>
              <a:rPr lang="en-US" sz="5600" b="1" dirty="0"/>
              <a:t>): </a:t>
            </a:r>
            <a:r>
              <a:rPr lang="en-US" sz="5600" dirty="0"/>
              <a:t>Informs affected communities how national immigration policies affect them.</a:t>
            </a:r>
          </a:p>
          <a:p>
            <a:pPr marL="0" indent="0">
              <a:lnSpc>
                <a:spcPct val="120000"/>
              </a:lnSpc>
              <a:spcBef>
                <a:spcPts val="0"/>
              </a:spcBef>
              <a:spcAft>
                <a:spcPts val="0"/>
              </a:spcAft>
              <a:buNone/>
            </a:pPr>
            <a:endParaRPr lang="en-US" sz="3200" dirty="0"/>
          </a:p>
          <a:p>
            <a:pPr>
              <a:lnSpc>
                <a:spcPct val="120000"/>
              </a:lnSpc>
              <a:spcBef>
                <a:spcPts val="0"/>
              </a:spcBef>
              <a:spcAft>
                <a:spcPts val="0"/>
              </a:spcAft>
            </a:pPr>
            <a:r>
              <a:rPr lang="en-US" sz="5600" b="1" dirty="0">
                <a:hlinkClick r:id="rId6"/>
              </a:rPr>
              <a:t>ICE</a:t>
            </a:r>
            <a:r>
              <a:rPr lang="en-US" sz="5600" b="1" dirty="0"/>
              <a:t>: </a:t>
            </a:r>
            <a:r>
              <a:rPr lang="en-US" sz="5600" dirty="0"/>
              <a:t>Dedicated toll-free VOICE hotline to answer questions from victims, receive automated custody status information about an immigrant in custody, criminal and immigration history may be available about an immigrant to victims or their families, among other services.</a:t>
            </a:r>
          </a:p>
          <a:p>
            <a:pPr marL="0" indent="0">
              <a:lnSpc>
                <a:spcPct val="120000"/>
              </a:lnSpc>
              <a:spcBef>
                <a:spcPts val="0"/>
              </a:spcBef>
              <a:spcAft>
                <a:spcPts val="0"/>
              </a:spcAft>
              <a:buNone/>
            </a:pPr>
            <a:endParaRPr lang="en-US" sz="3200" dirty="0"/>
          </a:p>
          <a:p>
            <a:pPr>
              <a:lnSpc>
                <a:spcPct val="120000"/>
              </a:lnSpc>
              <a:spcBef>
                <a:spcPts val="0"/>
              </a:spcBef>
              <a:spcAft>
                <a:spcPts val="0"/>
              </a:spcAft>
            </a:pPr>
            <a:r>
              <a:rPr lang="en-US" sz="5600" b="1" dirty="0">
                <a:hlinkClick r:id="rId7"/>
              </a:rPr>
              <a:t>USCIS</a:t>
            </a:r>
            <a:r>
              <a:rPr lang="en-US" sz="5600" b="1" dirty="0"/>
              <a:t>: </a:t>
            </a:r>
            <a:r>
              <a:rPr lang="en-US" sz="5600" dirty="0"/>
              <a:t>File immigration petitions online, manage your case, check your case status (with receipt number), check processing </a:t>
            </a:r>
          </a:p>
          <a:p>
            <a:pPr marL="0" indent="0">
              <a:lnSpc>
                <a:spcPct val="120000"/>
              </a:lnSpc>
              <a:spcBef>
                <a:spcPts val="0"/>
              </a:spcBef>
              <a:spcAft>
                <a:spcPts val="0"/>
              </a:spcAft>
              <a:buNone/>
            </a:pPr>
            <a:r>
              <a:rPr lang="en-US" sz="5600" dirty="0"/>
              <a:t>       times, and change your address online, among other online tools. </a:t>
            </a:r>
          </a:p>
          <a:p>
            <a:pPr marL="0" indent="0">
              <a:lnSpc>
                <a:spcPct val="120000"/>
              </a:lnSpc>
              <a:spcBef>
                <a:spcPts val="0"/>
              </a:spcBef>
              <a:spcAft>
                <a:spcPts val="0"/>
              </a:spcAft>
              <a:buNone/>
            </a:pPr>
            <a:endParaRPr lang="en-US" sz="3200" dirty="0"/>
          </a:p>
          <a:p>
            <a:pPr>
              <a:lnSpc>
                <a:spcPct val="120000"/>
              </a:lnSpc>
              <a:spcBef>
                <a:spcPts val="0"/>
              </a:spcBef>
              <a:spcAft>
                <a:spcPts val="0"/>
              </a:spcAft>
            </a:pPr>
            <a:r>
              <a:rPr lang="en-US" sz="5600" b="1" dirty="0"/>
              <a:t>US Department of </a:t>
            </a:r>
            <a:r>
              <a:rPr lang="en-US" sz="5600" b="1" dirty="0">
                <a:hlinkClick r:id="rId8"/>
              </a:rPr>
              <a:t>State</a:t>
            </a:r>
            <a:r>
              <a:rPr lang="en-US" sz="5600" b="1" dirty="0"/>
              <a:t>: </a:t>
            </a:r>
            <a:r>
              <a:rPr lang="en-US" sz="5600" dirty="0"/>
              <a:t>Provides updates on visa status and visa processing times for beneficiaries</a:t>
            </a:r>
          </a:p>
          <a:p>
            <a:pPr marL="0" indent="0">
              <a:lnSpc>
                <a:spcPct val="120000"/>
              </a:lnSpc>
              <a:spcBef>
                <a:spcPts val="0"/>
              </a:spcBef>
              <a:spcAft>
                <a:spcPts val="0"/>
              </a:spcAft>
              <a:buNone/>
            </a:pPr>
            <a:endParaRPr lang="en-US" sz="5600" dirty="0"/>
          </a:p>
          <a:p>
            <a:endParaRPr lang="en-US" dirty="0"/>
          </a:p>
        </p:txBody>
      </p:sp>
      <p:pic>
        <p:nvPicPr>
          <p:cNvPr id="6" name="Picture 5">
            <a:extLst>
              <a:ext uri="{FF2B5EF4-FFF2-40B4-BE49-F238E27FC236}">
                <a16:creationId xmlns:a16="http://schemas.microsoft.com/office/drawing/2014/main" xmlns="" id="{82622B22-404F-451E-A731-67CE25957CF1}"/>
              </a:ext>
            </a:extLst>
          </p:cNvPr>
          <p:cNvPicPr/>
          <p:nvPr/>
        </p:nvPicPr>
        <p:blipFill>
          <a:blip r:embed="rId9" cstate="print">
            <a:extLst>
              <a:ext uri="{28A0092B-C50C-407E-A947-70E740481C1C}">
                <a14:useLocalDpi xmlns:a14="http://schemas.microsoft.com/office/drawing/2010/main" val="0"/>
              </a:ext>
              <a:ext uri="{837473B0-CC2E-450A-ABE3-18F120FF3D39}">
                <a1611:picAttrSrcUrl xmlns:a1611="http://schemas.microsoft.com/office/drawing/2016/11/main" xmlns="" r:id="rId10"/>
              </a:ext>
            </a:extLst>
          </a:blip>
          <a:stretch>
            <a:fillRect/>
          </a:stretch>
        </p:blipFill>
        <p:spPr>
          <a:xfrm>
            <a:off x="1129928" y="1272429"/>
            <a:ext cx="1090295" cy="1087120"/>
          </a:xfrm>
          <a:prstGeom prst="rect">
            <a:avLst/>
          </a:prstGeom>
        </p:spPr>
      </p:pic>
      <p:pic>
        <p:nvPicPr>
          <p:cNvPr id="7" name="Picture 6">
            <a:extLst>
              <a:ext uri="{FF2B5EF4-FFF2-40B4-BE49-F238E27FC236}">
                <a16:creationId xmlns:a16="http://schemas.microsoft.com/office/drawing/2014/main" xmlns="" id="{5C62851D-0A6B-45A9-81AD-D7445768FCEA}"/>
              </a:ext>
            </a:extLst>
          </p:cNvPr>
          <p:cNvPicPr/>
          <p:nvPr/>
        </p:nvPicPr>
        <p:blipFill>
          <a:blip r:embed="rId9" cstate="print">
            <a:extLst>
              <a:ext uri="{28A0092B-C50C-407E-A947-70E740481C1C}">
                <a14:useLocalDpi xmlns:a14="http://schemas.microsoft.com/office/drawing/2010/main" val="0"/>
              </a:ext>
              <a:ext uri="{837473B0-CC2E-450A-ABE3-18F120FF3D39}">
                <a1611:picAttrSrcUrl xmlns:a1611="http://schemas.microsoft.com/office/drawing/2016/11/main" xmlns="" r:id="rId10"/>
              </a:ext>
            </a:extLst>
          </a:blip>
          <a:stretch>
            <a:fillRect/>
          </a:stretch>
        </p:blipFill>
        <p:spPr>
          <a:xfrm>
            <a:off x="10084423" y="1272429"/>
            <a:ext cx="1090295" cy="1087120"/>
          </a:xfrm>
          <a:prstGeom prst="rect">
            <a:avLst/>
          </a:prstGeom>
        </p:spPr>
      </p:pic>
      <p:pic>
        <p:nvPicPr>
          <p:cNvPr id="3074" name="Picture 2" descr="Image result for resources">
            <a:extLst>
              <a:ext uri="{FF2B5EF4-FFF2-40B4-BE49-F238E27FC236}">
                <a16:creationId xmlns:a16="http://schemas.microsoft.com/office/drawing/2014/main" xmlns="" id="{50D1D869-0666-4724-B475-0F41ED7E85B5}"/>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884868" y="604346"/>
            <a:ext cx="6632620" cy="11986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19693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09E5A0E-58DA-43BA-8012-501478EEA254}"/>
              </a:ext>
            </a:extLst>
          </p:cNvPr>
          <p:cNvSpPr>
            <a:spLocks noGrp="1"/>
          </p:cNvSpPr>
          <p:nvPr>
            <p:ph type="title"/>
          </p:nvPr>
        </p:nvSpPr>
        <p:spPr>
          <a:xfrm>
            <a:off x="1302776" y="1572048"/>
            <a:ext cx="9582438" cy="1136387"/>
          </a:xfrm>
        </p:spPr>
        <p:txBody>
          <a:bodyPr>
            <a:normAutofit/>
          </a:bodyPr>
          <a:lstStyle/>
          <a:p>
            <a:r>
              <a:rPr lang="es-MX" sz="6600" dirty="0">
                <a:latin typeface="Monotype Corsiva" panose="03010101010201010101" pitchFamily="66" charset="0"/>
              </a:rPr>
              <a:t>Recursos Adicionales</a:t>
            </a:r>
          </a:p>
        </p:txBody>
      </p:sp>
      <p:sp>
        <p:nvSpPr>
          <p:cNvPr id="3" name="Content Placeholder 2">
            <a:extLst>
              <a:ext uri="{FF2B5EF4-FFF2-40B4-BE49-F238E27FC236}">
                <a16:creationId xmlns:a16="http://schemas.microsoft.com/office/drawing/2014/main" xmlns="" id="{D3684A42-43A8-4461-9A90-2497829D88A9}"/>
              </a:ext>
            </a:extLst>
          </p:cNvPr>
          <p:cNvSpPr>
            <a:spLocks noGrp="1"/>
          </p:cNvSpPr>
          <p:nvPr>
            <p:ph idx="1"/>
          </p:nvPr>
        </p:nvSpPr>
        <p:spPr>
          <a:xfrm>
            <a:off x="697832" y="2467822"/>
            <a:ext cx="10792326" cy="3894105"/>
          </a:xfrm>
        </p:spPr>
        <p:txBody>
          <a:bodyPr>
            <a:normAutofit fontScale="25000" lnSpcReduction="20000"/>
          </a:bodyPr>
          <a:lstStyle/>
          <a:p>
            <a:pPr>
              <a:lnSpc>
                <a:spcPct val="120000"/>
              </a:lnSpc>
              <a:spcBef>
                <a:spcPts val="0"/>
              </a:spcBef>
              <a:spcAft>
                <a:spcPts val="0"/>
              </a:spcAft>
              <a:buSzPct val="108000"/>
            </a:pPr>
            <a:r>
              <a:rPr lang="es-MX" sz="4800" b="1" dirty="0">
                <a:hlinkClick r:id="rId2"/>
              </a:rPr>
              <a:t>Guía</a:t>
            </a:r>
            <a:r>
              <a:rPr lang="es-MX" sz="4800" b="1" dirty="0"/>
              <a:t> de Recursos para Inmigrantes del Estado de New York: </a:t>
            </a:r>
            <a:r>
              <a:rPr lang="es-MX" sz="4800" dirty="0"/>
              <a:t>Programas y servicios para Nuevos Americanos en Centros de Oportunidades a nivel comunidad, como pueden ser servicios legales y de idioma.</a:t>
            </a:r>
          </a:p>
          <a:p>
            <a:pPr>
              <a:lnSpc>
                <a:spcPct val="120000"/>
              </a:lnSpc>
              <a:spcBef>
                <a:spcPts val="0"/>
              </a:spcBef>
              <a:spcAft>
                <a:spcPts val="0"/>
              </a:spcAft>
              <a:buSzPct val="108000"/>
            </a:pPr>
            <a:endParaRPr lang="es-MX" sz="4800" dirty="0"/>
          </a:p>
          <a:p>
            <a:pPr>
              <a:lnSpc>
                <a:spcPct val="120000"/>
              </a:lnSpc>
              <a:spcBef>
                <a:spcPts val="0"/>
              </a:spcBef>
              <a:spcAft>
                <a:spcPts val="0"/>
              </a:spcAft>
              <a:buSzPct val="108000"/>
            </a:pPr>
            <a:r>
              <a:rPr lang="es-MX" sz="4800" b="1" dirty="0"/>
              <a:t>Guía de Recursos para </a:t>
            </a:r>
            <a:r>
              <a:rPr lang="es-MX" sz="4800" b="1" dirty="0">
                <a:hlinkClick r:id="rId3"/>
              </a:rPr>
              <a:t>COVID-19</a:t>
            </a:r>
            <a:r>
              <a:rPr lang="es-MX" sz="4800" b="1" dirty="0"/>
              <a:t> de la Oficina para Nuevos Americanos de Nueva York: </a:t>
            </a:r>
            <a:r>
              <a:rPr lang="es-MX" sz="4800" dirty="0"/>
              <a:t>Colección de fuentes de ayuda alimentaria, ayuda financiera y fuentes de ayuda mutua para la comunidad migrante que está en todo el Estado de Nueva York.</a:t>
            </a:r>
          </a:p>
          <a:p>
            <a:pPr>
              <a:lnSpc>
                <a:spcPct val="120000"/>
              </a:lnSpc>
              <a:spcBef>
                <a:spcPts val="0"/>
              </a:spcBef>
              <a:spcAft>
                <a:spcPts val="0"/>
              </a:spcAft>
              <a:buSzPct val="108000"/>
            </a:pPr>
            <a:endParaRPr lang="es-MX" sz="4800" dirty="0"/>
          </a:p>
          <a:p>
            <a:pPr>
              <a:lnSpc>
                <a:spcPct val="120000"/>
              </a:lnSpc>
              <a:spcBef>
                <a:spcPts val="0"/>
              </a:spcBef>
              <a:spcAft>
                <a:spcPts val="0"/>
              </a:spcAft>
              <a:buSzPct val="108000"/>
            </a:pPr>
            <a:r>
              <a:rPr lang="es-MX" sz="4800" b="1" dirty="0"/>
              <a:t>Asociación Americana de Abogados de Inmigración  (</a:t>
            </a:r>
            <a:r>
              <a:rPr lang="es-MX" sz="4800" b="1" dirty="0">
                <a:hlinkClick r:id="rId4"/>
              </a:rPr>
              <a:t>AILA</a:t>
            </a:r>
            <a:r>
              <a:rPr lang="es-MX" sz="4800" b="1" dirty="0"/>
              <a:t>): </a:t>
            </a:r>
            <a:r>
              <a:rPr lang="es-MX" sz="4800" dirty="0"/>
              <a:t>Sus miembros son abogados que representan a las familias de EE.UU. que están en busca de residencia permanente para sus familiares cercanos, así como a estudiantes extranjeros, artistas, atletas y quienes buscan asilo. La mayoría de los abogados lo hacen de manera pro bono (gratuitamente).</a:t>
            </a:r>
          </a:p>
          <a:p>
            <a:pPr>
              <a:lnSpc>
                <a:spcPct val="120000"/>
              </a:lnSpc>
              <a:spcBef>
                <a:spcPts val="0"/>
              </a:spcBef>
              <a:spcAft>
                <a:spcPts val="0"/>
              </a:spcAft>
              <a:buSzPct val="108000"/>
            </a:pPr>
            <a:endParaRPr lang="es-MX" sz="4800" dirty="0"/>
          </a:p>
          <a:p>
            <a:pPr>
              <a:lnSpc>
                <a:spcPct val="120000"/>
              </a:lnSpc>
              <a:spcBef>
                <a:spcPts val="0"/>
              </a:spcBef>
              <a:spcAft>
                <a:spcPts val="0"/>
              </a:spcAft>
              <a:buSzPct val="108000"/>
            </a:pPr>
            <a:r>
              <a:rPr lang="es-MX" sz="4800" b="1" dirty="0"/>
              <a:t>Federación para la Reforma Migratoria Americana (</a:t>
            </a:r>
            <a:r>
              <a:rPr lang="es-MX" sz="4800" b="1" dirty="0">
                <a:hlinkClick r:id="rId5"/>
              </a:rPr>
              <a:t>FAIR</a:t>
            </a:r>
            <a:r>
              <a:rPr lang="es-MX" sz="4800" b="1" dirty="0"/>
              <a:t>): </a:t>
            </a:r>
            <a:r>
              <a:rPr lang="es-MX" sz="4800" dirty="0"/>
              <a:t>Le informa a las comunidades afectadas cómo les pueden afectar las políticas migratorias nacionales.</a:t>
            </a:r>
          </a:p>
          <a:p>
            <a:pPr>
              <a:lnSpc>
                <a:spcPct val="120000"/>
              </a:lnSpc>
              <a:spcBef>
                <a:spcPts val="0"/>
              </a:spcBef>
              <a:spcAft>
                <a:spcPts val="0"/>
              </a:spcAft>
              <a:buSzPct val="108000"/>
            </a:pPr>
            <a:endParaRPr lang="es-MX" sz="4800" dirty="0"/>
          </a:p>
          <a:p>
            <a:pPr>
              <a:lnSpc>
                <a:spcPct val="120000"/>
              </a:lnSpc>
              <a:spcBef>
                <a:spcPts val="0"/>
              </a:spcBef>
              <a:spcAft>
                <a:spcPts val="0"/>
              </a:spcAft>
              <a:buSzPct val="108000"/>
            </a:pPr>
            <a:r>
              <a:rPr lang="es-MX" sz="4800" b="1" dirty="0">
                <a:hlinkClick r:id="rId6"/>
              </a:rPr>
              <a:t>ICE</a:t>
            </a:r>
            <a:r>
              <a:rPr lang="es-MX" sz="4800" b="1" dirty="0"/>
              <a:t>: </a:t>
            </a:r>
            <a:r>
              <a:rPr lang="es-MX" sz="4800" dirty="0"/>
              <a:t>Línea telefónica de VOZ gratuita dedicada a responder preguntas a las víctimas, brindar información automatizada sobre estatus de custodias acerca de migrantes que estén bajo custodia. También se puede brindar a las víctimas o sus familiares el historial migratorio o criminal de un migrante, entre otros servicios.</a:t>
            </a:r>
          </a:p>
          <a:p>
            <a:pPr>
              <a:lnSpc>
                <a:spcPct val="120000"/>
              </a:lnSpc>
              <a:spcBef>
                <a:spcPts val="0"/>
              </a:spcBef>
              <a:spcAft>
                <a:spcPts val="0"/>
              </a:spcAft>
              <a:buSzPct val="108000"/>
            </a:pPr>
            <a:endParaRPr lang="es-MX" sz="4800" dirty="0"/>
          </a:p>
          <a:p>
            <a:pPr>
              <a:lnSpc>
                <a:spcPct val="120000"/>
              </a:lnSpc>
              <a:spcBef>
                <a:spcPts val="0"/>
              </a:spcBef>
              <a:spcAft>
                <a:spcPts val="0"/>
              </a:spcAft>
              <a:buSzPct val="108000"/>
            </a:pPr>
            <a:r>
              <a:rPr lang="es-MX" sz="4800" b="1" dirty="0">
                <a:hlinkClick r:id="rId7"/>
              </a:rPr>
              <a:t>USCIS</a:t>
            </a:r>
            <a:r>
              <a:rPr lang="es-MX" sz="4800" b="1" dirty="0"/>
              <a:t>: </a:t>
            </a:r>
            <a:r>
              <a:rPr lang="es-MX" sz="4800" dirty="0"/>
              <a:t>Envío de peticiones migratorias en línea, administración de un caso, revisar el estatus de un caso (con el número de recibo), revisar tiempos de procesamiento y cambios de dirección en línea, entre otras herramientas en línea.</a:t>
            </a:r>
          </a:p>
          <a:p>
            <a:pPr>
              <a:lnSpc>
                <a:spcPct val="120000"/>
              </a:lnSpc>
              <a:spcBef>
                <a:spcPts val="0"/>
              </a:spcBef>
              <a:spcAft>
                <a:spcPts val="0"/>
              </a:spcAft>
              <a:buSzPct val="108000"/>
            </a:pPr>
            <a:endParaRPr lang="es-MX" sz="4800" dirty="0"/>
          </a:p>
          <a:p>
            <a:pPr>
              <a:lnSpc>
                <a:spcPct val="120000"/>
              </a:lnSpc>
              <a:spcBef>
                <a:spcPts val="0"/>
              </a:spcBef>
              <a:spcAft>
                <a:spcPts val="0"/>
              </a:spcAft>
              <a:buSzPct val="108000"/>
            </a:pPr>
            <a:r>
              <a:rPr lang="es-MX" sz="4800" b="1" dirty="0"/>
              <a:t>Departamento de </a:t>
            </a:r>
            <a:r>
              <a:rPr lang="es-MX" sz="4800" b="1" dirty="0">
                <a:hlinkClick r:id="rId8"/>
              </a:rPr>
              <a:t>Estado</a:t>
            </a:r>
            <a:r>
              <a:rPr lang="es-MX" sz="4800" b="1" dirty="0"/>
              <a:t> de EE.UU.: </a:t>
            </a:r>
            <a:r>
              <a:rPr lang="es-MX" sz="4800" dirty="0"/>
              <a:t>Proporciona actualizaciones sobre el estatus de visas o tiempos para procesar visas a los beneficiarios.</a:t>
            </a:r>
            <a:endParaRPr lang="es-MX" sz="5600" dirty="0"/>
          </a:p>
          <a:p>
            <a:endParaRPr lang="es-MX" dirty="0"/>
          </a:p>
        </p:txBody>
      </p:sp>
      <p:pic>
        <p:nvPicPr>
          <p:cNvPr id="6" name="Picture 5">
            <a:extLst>
              <a:ext uri="{FF2B5EF4-FFF2-40B4-BE49-F238E27FC236}">
                <a16:creationId xmlns:a16="http://schemas.microsoft.com/office/drawing/2014/main" xmlns="" id="{82622B22-404F-451E-A731-67CE25957CF1}"/>
              </a:ext>
            </a:extLst>
          </p:cNvPr>
          <p:cNvPicPr/>
          <p:nvPr/>
        </p:nvPicPr>
        <p:blipFill>
          <a:blip r:embed="rId9" cstate="print">
            <a:extLst>
              <a:ext uri="{28A0092B-C50C-407E-A947-70E740481C1C}">
                <a14:useLocalDpi xmlns:a14="http://schemas.microsoft.com/office/drawing/2010/main" val="0"/>
              </a:ext>
              <a:ext uri="{837473B0-CC2E-450A-ABE3-18F120FF3D39}">
                <a1611:picAttrSrcUrl xmlns:a1611="http://schemas.microsoft.com/office/drawing/2016/11/main" xmlns="" r:id="rId10"/>
              </a:ext>
            </a:extLst>
          </a:blip>
          <a:stretch>
            <a:fillRect/>
          </a:stretch>
        </p:blipFill>
        <p:spPr>
          <a:xfrm>
            <a:off x="1200932" y="1227788"/>
            <a:ext cx="1090295" cy="1087120"/>
          </a:xfrm>
          <a:prstGeom prst="rect">
            <a:avLst/>
          </a:prstGeom>
        </p:spPr>
      </p:pic>
      <p:pic>
        <p:nvPicPr>
          <p:cNvPr id="7" name="Picture 6">
            <a:extLst>
              <a:ext uri="{FF2B5EF4-FFF2-40B4-BE49-F238E27FC236}">
                <a16:creationId xmlns:a16="http://schemas.microsoft.com/office/drawing/2014/main" xmlns="" id="{5C62851D-0A6B-45A9-81AD-D7445768FCEA}"/>
              </a:ext>
            </a:extLst>
          </p:cNvPr>
          <p:cNvPicPr/>
          <p:nvPr/>
        </p:nvPicPr>
        <p:blipFill>
          <a:blip r:embed="rId9" cstate="print">
            <a:extLst>
              <a:ext uri="{28A0092B-C50C-407E-A947-70E740481C1C}">
                <a14:useLocalDpi xmlns:a14="http://schemas.microsoft.com/office/drawing/2010/main" val="0"/>
              </a:ext>
              <a:ext uri="{837473B0-CC2E-450A-ABE3-18F120FF3D39}">
                <a1611:picAttrSrcUrl xmlns:a1611="http://schemas.microsoft.com/office/drawing/2016/11/main" xmlns="" r:id="rId10"/>
              </a:ext>
            </a:extLst>
          </a:blip>
          <a:stretch>
            <a:fillRect/>
          </a:stretch>
        </p:blipFill>
        <p:spPr>
          <a:xfrm>
            <a:off x="10097391" y="1204595"/>
            <a:ext cx="1090295" cy="1087120"/>
          </a:xfrm>
          <a:prstGeom prst="rect">
            <a:avLst/>
          </a:prstGeom>
        </p:spPr>
      </p:pic>
      <p:pic>
        <p:nvPicPr>
          <p:cNvPr id="3074" name="Picture 2" descr="Image result for resources">
            <a:extLst>
              <a:ext uri="{FF2B5EF4-FFF2-40B4-BE49-F238E27FC236}">
                <a16:creationId xmlns:a16="http://schemas.microsoft.com/office/drawing/2014/main" xmlns="" id="{50D1D869-0666-4724-B475-0F41ED7E85B5}"/>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777685" y="628440"/>
            <a:ext cx="6632620" cy="11986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36862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8A16E8E-F878-4AC8-A193-DF9DB80EA79B}"/>
              </a:ext>
            </a:extLst>
          </p:cNvPr>
          <p:cNvSpPr>
            <a:spLocks noGrp="1"/>
          </p:cNvSpPr>
          <p:nvPr>
            <p:ph type="title"/>
          </p:nvPr>
        </p:nvSpPr>
        <p:spPr>
          <a:xfrm>
            <a:off x="1178118" y="1267786"/>
            <a:ext cx="10058400" cy="1371600"/>
          </a:xfrm>
        </p:spPr>
        <p:txBody>
          <a:bodyPr>
            <a:noAutofit/>
          </a:bodyPr>
          <a:lstStyle/>
          <a:p>
            <a:r>
              <a:rPr lang="en-US" sz="5400" b="1" dirty="0">
                <a:latin typeface="Monotype Corsiva" panose="03010101010201010101" pitchFamily="66" charset="0"/>
              </a:rPr>
              <a:t>Frequently Asked Questions</a:t>
            </a:r>
          </a:p>
        </p:txBody>
      </p:sp>
      <p:pic>
        <p:nvPicPr>
          <p:cNvPr id="3" name="Picture 2">
            <a:extLst>
              <a:ext uri="{FF2B5EF4-FFF2-40B4-BE49-F238E27FC236}">
                <a16:creationId xmlns:a16="http://schemas.microsoft.com/office/drawing/2014/main" xmlns="" id="{59D45324-F8FF-434E-93BF-E7FC5B08D152}"/>
              </a:ext>
            </a:extLst>
          </p:cNvPr>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tretch>
            <a:fillRect/>
          </a:stretch>
        </p:blipFill>
        <p:spPr>
          <a:xfrm>
            <a:off x="1106074" y="1272429"/>
            <a:ext cx="1090295" cy="1087120"/>
          </a:xfrm>
          <a:prstGeom prst="rect">
            <a:avLst/>
          </a:prstGeom>
        </p:spPr>
      </p:pic>
      <p:pic>
        <p:nvPicPr>
          <p:cNvPr id="7" name="Picture 6">
            <a:extLst>
              <a:ext uri="{FF2B5EF4-FFF2-40B4-BE49-F238E27FC236}">
                <a16:creationId xmlns:a16="http://schemas.microsoft.com/office/drawing/2014/main" xmlns="" id="{0B0DA6C4-FD5E-435D-BE69-176B390B3472}"/>
              </a:ext>
            </a:extLst>
          </p:cNvPr>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tretch>
            <a:fillRect/>
          </a:stretch>
        </p:blipFill>
        <p:spPr>
          <a:xfrm>
            <a:off x="9837932" y="1267786"/>
            <a:ext cx="1090295" cy="1087120"/>
          </a:xfrm>
          <a:prstGeom prst="rect">
            <a:avLst/>
          </a:prstGeom>
        </p:spPr>
      </p:pic>
      <p:sp>
        <p:nvSpPr>
          <p:cNvPr id="5" name="TextBox 4">
            <a:extLst>
              <a:ext uri="{FF2B5EF4-FFF2-40B4-BE49-F238E27FC236}">
                <a16:creationId xmlns:a16="http://schemas.microsoft.com/office/drawing/2014/main" xmlns="" id="{6813D625-595F-41CC-B9BF-FDF6C8151C21}"/>
              </a:ext>
            </a:extLst>
          </p:cNvPr>
          <p:cNvSpPr txBox="1"/>
          <p:nvPr/>
        </p:nvSpPr>
        <p:spPr>
          <a:xfrm>
            <a:off x="1455682" y="2469931"/>
            <a:ext cx="9963807" cy="3570721"/>
          </a:xfrm>
          <a:prstGeom prst="rect">
            <a:avLst/>
          </a:prstGeom>
          <a:noFill/>
        </p:spPr>
        <p:txBody>
          <a:bodyPr wrap="square" rtlCol="0">
            <a:spAutoFit/>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FAQ document provided which includes responses to the following questions, among others:</a:t>
            </a:r>
          </a:p>
          <a:p>
            <a:pPr marL="0" marR="0" lvl="0" indent="0" algn="l" defTabSz="457200" rtl="0" eaLnBrk="1" fontAlgn="auto" latinLnBrk="0" hangingPunct="1">
              <a:lnSpc>
                <a:spcPct val="107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p>
          <a:p>
            <a:pPr marL="285750" marR="0" lvl="0" indent="-285750" algn="l" defTabSz="457200"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What are my options as a nonimmigrant and having to unexpectedly remain in the United States beyond my authorized period of stay </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due to COVID-19 issues?</a:t>
            </a:r>
          </a:p>
          <a:p>
            <a:pPr marL="0" marR="0" lvl="0" indent="0" algn="l" defTabSz="457200" rtl="0" eaLnBrk="1" fontAlgn="auto" latinLnBrk="0" hangingPunct="1">
              <a:lnSpc>
                <a:spcPct val="107000"/>
              </a:lnSpc>
              <a:spcBef>
                <a:spcPts val="0"/>
              </a:spcBef>
              <a:spcAft>
                <a:spcPts val="0"/>
              </a:spcAft>
              <a:buClrTx/>
              <a:buSzTx/>
              <a:buFontTx/>
              <a:buNone/>
              <a:tabLst/>
              <a:defRPr/>
            </a:pPr>
            <a:endParaRPr kumimoji="0" lang="en-US" sz="800" b="0" i="1"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endParaRPr>
          </a:p>
          <a:p>
            <a:pPr marL="285750" marR="0" lvl="0" indent="-285750" algn="l" defTabSz="457200"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What are the options for undocumented people who need medical </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care for coronavirus (COVID-19) treatment?</a:t>
            </a:r>
          </a:p>
          <a:p>
            <a:pPr marL="0" marR="0" lvl="0" indent="0" algn="l" defTabSz="457200" rtl="0" eaLnBrk="1" fontAlgn="auto" latinLnBrk="0" hangingPunct="1">
              <a:lnSpc>
                <a:spcPct val="107000"/>
              </a:lnSpc>
              <a:spcBef>
                <a:spcPts val="0"/>
              </a:spcBef>
              <a:spcAft>
                <a:spcPts val="0"/>
              </a:spcAft>
              <a:buClrTx/>
              <a:buSzTx/>
              <a:buFontTx/>
              <a:buNone/>
              <a:tabLst/>
              <a:defRPr/>
            </a:pPr>
            <a:endParaRPr kumimoji="0" lang="en-US" sz="800" b="0" i="1"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endParaRPr>
          </a:p>
          <a:p>
            <a:pPr marL="285750" marR="0" lvl="0" indent="-285750" algn="l" defTabSz="457200"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Are USCIS offices open during the pandemic? How are responses to </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agency requests being handled?</a:t>
            </a:r>
          </a:p>
          <a:p>
            <a:pPr marL="0" marR="0" lvl="0" indent="0" algn="l" defTabSz="457200" rtl="0" eaLnBrk="1" fontAlgn="auto" latinLnBrk="0" hangingPunct="1">
              <a:lnSpc>
                <a:spcPct val="107000"/>
              </a:lnSpc>
              <a:spcBef>
                <a:spcPts val="0"/>
              </a:spcBef>
              <a:spcAft>
                <a:spcPts val="0"/>
              </a:spcAft>
              <a:buClrTx/>
              <a:buSzTx/>
              <a:buFontTx/>
              <a:buNone/>
              <a:tabLst/>
              <a:defRPr/>
            </a:pPr>
            <a:endParaRPr kumimoji="0" lang="en-US" sz="800" b="0" i="1"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endParaRPr>
          </a:p>
          <a:p>
            <a:pPr marL="285750" marR="0" lvl="0" indent="-285750" algn="l" defTabSz="457200"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Are all immigrants banned from the US?</a:t>
            </a:r>
          </a:p>
          <a:p>
            <a:pPr marL="0" marR="0" lvl="0" indent="0" algn="l" defTabSz="457200" rtl="0" eaLnBrk="1" fontAlgn="auto" latinLnBrk="0" hangingPunct="1">
              <a:lnSpc>
                <a:spcPct val="107000"/>
              </a:lnSpc>
              <a:spcBef>
                <a:spcPts val="0"/>
              </a:spcBef>
              <a:spcAft>
                <a:spcPts val="0"/>
              </a:spcAft>
              <a:buClrTx/>
              <a:buSzTx/>
              <a:buFontTx/>
              <a:buNone/>
              <a:tabLst/>
              <a:defRPr/>
            </a:pPr>
            <a:endParaRPr kumimoji="0" lang="en-US" sz="800" b="0" i="1"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endParaRPr>
          </a:p>
          <a:p>
            <a:pPr marL="285750" marR="0" lvl="0" indent="-285750" algn="l" defTabSz="457200"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Are people allowed to return to the US after being deported?</a:t>
            </a:r>
            <a:endParaRPr kumimoji="0" lang="en-US" sz="1800" b="0" i="0" u="none" strike="noStrike" kern="1200" cap="none" spc="0" normalizeH="0" baseline="0" noProof="0" dirty="0">
              <a:ln>
                <a:noFill/>
              </a:ln>
              <a:solidFill>
                <a:prstClr val="black"/>
              </a:solidFill>
              <a:effectLst/>
              <a:uLnTx/>
              <a:uFillTx/>
              <a:latin typeface="Garamond" panose="02020404030301010803"/>
              <a:ea typeface="+mn-ea"/>
              <a:cs typeface="+mn-cs"/>
            </a:endParaRPr>
          </a:p>
        </p:txBody>
      </p:sp>
      <p:pic>
        <p:nvPicPr>
          <p:cNvPr id="2050" name="Picture 2" descr="Image result for animated Questions and anwers gif">
            <a:extLst>
              <a:ext uri="{FF2B5EF4-FFF2-40B4-BE49-F238E27FC236}">
                <a16:creationId xmlns:a16="http://schemas.microsoft.com/office/drawing/2014/main" xmlns="" id="{11ABF86E-BACB-4FC5-92A4-0E934818A254}"/>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163948" y="4856707"/>
            <a:ext cx="2392065"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78269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8A16E8E-F878-4AC8-A193-DF9DB80EA79B}"/>
              </a:ext>
            </a:extLst>
          </p:cNvPr>
          <p:cNvSpPr>
            <a:spLocks noGrp="1"/>
          </p:cNvSpPr>
          <p:nvPr>
            <p:ph type="title"/>
          </p:nvPr>
        </p:nvSpPr>
        <p:spPr>
          <a:xfrm>
            <a:off x="1178118" y="1267786"/>
            <a:ext cx="10058400" cy="1371600"/>
          </a:xfrm>
        </p:spPr>
        <p:txBody>
          <a:bodyPr>
            <a:noAutofit/>
          </a:bodyPr>
          <a:lstStyle/>
          <a:p>
            <a:r>
              <a:rPr lang="es-MX" sz="5400" b="1">
                <a:latin typeface="Monotype Corsiva" panose="03010101010201010101" pitchFamily="66" charset="0"/>
              </a:rPr>
              <a:t>Preguntas Frecuentes</a:t>
            </a:r>
          </a:p>
        </p:txBody>
      </p:sp>
      <p:pic>
        <p:nvPicPr>
          <p:cNvPr id="3" name="Picture 2">
            <a:extLst>
              <a:ext uri="{FF2B5EF4-FFF2-40B4-BE49-F238E27FC236}">
                <a16:creationId xmlns:a16="http://schemas.microsoft.com/office/drawing/2014/main" xmlns="" id="{59D45324-F8FF-434E-93BF-E7FC5B08D152}"/>
              </a:ext>
            </a:extLst>
          </p:cNvPr>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tretch>
            <a:fillRect/>
          </a:stretch>
        </p:blipFill>
        <p:spPr>
          <a:xfrm>
            <a:off x="1106074" y="1272429"/>
            <a:ext cx="1090295" cy="1087120"/>
          </a:xfrm>
          <a:prstGeom prst="rect">
            <a:avLst/>
          </a:prstGeom>
        </p:spPr>
      </p:pic>
      <p:pic>
        <p:nvPicPr>
          <p:cNvPr id="7" name="Picture 6">
            <a:extLst>
              <a:ext uri="{FF2B5EF4-FFF2-40B4-BE49-F238E27FC236}">
                <a16:creationId xmlns:a16="http://schemas.microsoft.com/office/drawing/2014/main" xmlns="" id="{0B0DA6C4-FD5E-435D-BE69-176B390B3472}"/>
              </a:ext>
            </a:extLst>
          </p:cNvPr>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tretch>
            <a:fillRect/>
          </a:stretch>
        </p:blipFill>
        <p:spPr>
          <a:xfrm>
            <a:off x="9837932" y="1267786"/>
            <a:ext cx="1090295" cy="1087120"/>
          </a:xfrm>
          <a:prstGeom prst="rect">
            <a:avLst/>
          </a:prstGeom>
        </p:spPr>
      </p:pic>
      <p:sp>
        <p:nvSpPr>
          <p:cNvPr id="5" name="TextBox 4">
            <a:extLst>
              <a:ext uri="{FF2B5EF4-FFF2-40B4-BE49-F238E27FC236}">
                <a16:creationId xmlns:a16="http://schemas.microsoft.com/office/drawing/2014/main" xmlns="" id="{6813D625-595F-41CC-B9BF-FDF6C8151C21}"/>
              </a:ext>
            </a:extLst>
          </p:cNvPr>
          <p:cNvSpPr txBox="1"/>
          <p:nvPr/>
        </p:nvSpPr>
        <p:spPr>
          <a:xfrm>
            <a:off x="955482" y="2469931"/>
            <a:ext cx="10464007" cy="3570721"/>
          </a:xfrm>
          <a:prstGeom prst="rect">
            <a:avLst/>
          </a:prstGeom>
          <a:noFill/>
        </p:spPr>
        <p:txBody>
          <a:bodyPr wrap="square" rtlCol="0">
            <a:spAutoFit/>
          </a:bodyPr>
          <a:lstStyle/>
          <a:p>
            <a:pPr marR="0" lvl="0">
              <a:lnSpc>
                <a:spcPct val="107000"/>
              </a:lnSpc>
              <a:spcBef>
                <a:spcPts val="0"/>
              </a:spcBef>
              <a:spcAft>
                <a:spcPts val="0"/>
              </a:spcAft>
            </a:pPr>
            <a:r>
              <a:rPr lang="es-MX" i="1" dirty="0">
                <a:latin typeface="Arial" panose="020B0604020202020204" pitchFamily="34" charset="0"/>
                <a:ea typeface="Times New Roman" panose="02020603050405020304" pitchFamily="18" charset="0"/>
                <a:cs typeface="Times New Roman" panose="02020603050405020304" pitchFamily="18" charset="0"/>
              </a:rPr>
              <a:t>Se proporciona un documento sobre </a:t>
            </a:r>
            <a:r>
              <a:rPr lang="es-MX" i="1" u="sng" dirty="0">
                <a:latin typeface="Arial" panose="020B0604020202020204" pitchFamily="34" charset="0"/>
                <a:ea typeface="Times New Roman" panose="02020603050405020304" pitchFamily="18" charset="0"/>
                <a:cs typeface="Times New Roman" panose="02020603050405020304" pitchFamily="18" charset="0"/>
              </a:rPr>
              <a:t>preguntas frecuentes </a:t>
            </a:r>
            <a:r>
              <a:rPr lang="es-MX" i="1" dirty="0">
                <a:latin typeface="Arial" panose="020B0604020202020204" pitchFamily="34" charset="0"/>
                <a:ea typeface="Times New Roman" panose="02020603050405020304" pitchFamily="18" charset="0"/>
                <a:cs typeface="Times New Roman" panose="02020603050405020304" pitchFamily="18" charset="0"/>
              </a:rPr>
              <a:t>que incluye, entre otras, respuestas a las siguientes preguntas</a:t>
            </a:r>
            <a:r>
              <a:rPr lang="es-MX" sz="1800" i="1" dirty="0">
                <a:effectLst/>
                <a:latin typeface="Arial" panose="020B0604020202020204" pitchFamily="34" charset="0"/>
                <a:ea typeface="Times New Roman" panose="02020603050405020304" pitchFamily="18" charset="0"/>
                <a:cs typeface="Times New Roman" panose="02020603050405020304" pitchFamily="18" charset="0"/>
              </a:rPr>
              <a:t>:</a:t>
            </a:r>
          </a:p>
          <a:p>
            <a:pPr marL="285750" marR="0" lvl="0" indent="-285750">
              <a:lnSpc>
                <a:spcPct val="107000"/>
              </a:lnSpc>
              <a:spcBef>
                <a:spcPts val="0"/>
              </a:spcBef>
              <a:spcAft>
                <a:spcPts val="0"/>
              </a:spcAft>
              <a:buFont typeface="Arial" panose="020B0604020202020204" pitchFamily="34" charset="0"/>
              <a:buChar char="•"/>
            </a:pPr>
            <a:r>
              <a:rPr lang="es-MX" i="1" dirty="0">
                <a:latin typeface="Arial" panose="020B0604020202020204" pitchFamily="34" charset="0"/>
                <a:ea typeface="Times New Roman" panose="02020603050405020304" pitchFamily="18" charset="0"/>
                <a:cs typeface="Times New Roman" panose="02020603050405020304" pitchFamily="18" charset="0"/>
              </a:rPr>
              <a:t>¿Qué opciones tengo si como un no inmigrante de manera inesperada permanecí en Estados Unidos más tiempo del que tenía autorizado debido a los problemas con la COVID-19?</a:t>
            </a:r>
            <a:endParaRPr lang="es-MX" i="1" dirty="0">
              <a:latin typeface="Arial" panose="020B0604020202020204" pitchFamily="34" charset="0"/>
              <a:ea typeface="Times New Roman" panose="02020603050405020304" pitchFamily="18" charset="0"/>
            </a:endParaRPr>
          </a:p>
          <a:p>
            <a:pPr marR="0" lvl="0">
              <a:lnSpc>
                <a:spcPct val="107000"/>
              </a:lnSpc>
              <a:spcBef>
                <a:spcPts val="0"/>
              </a:spcBef>
              <a:spcAft>
                <a:spcPts val="0"/>
              </a:spcAft>
            </a:pPr>
            <a:endParaRPr lang="es-MX" sz="800" i="1" dirty="0">
              <a:latin typeface="Arial" panose="020B0604020202020204" pitchFamily="34" charset="0"/>
              <a:ea typeface="Times New Roman" panose="02020603050405020304" pitchFamily="18" charset="0"/>
            </a:endParaRPr>
          </a:p>
          <a:p>
            <a:pPr marL="285750" marR="0" lvl="0" indent="-285750">
              <a:lnSpc>
                <a:spcPct val="107000"/>
              </a:lnSpc>
              <a:spcBef>
                <a:spcPts val="0"/>
              </a:spcBef>
              <a:spcAft>
                <a:spcPts val="0"/>
              </a:spcAft>
              <a:buFont typeface="Arial" panose="020B0604020202020204" pitchFamily="34" charset="0"/>
              <a:buChar char="•"/>
            </a:pPr>
            <a:r>
              <a:rPr lang="es-MX" i="1" dirty="0">
                <a:latin typeface="Arial" panose="020B0604020202020204" pitchFamily="34" charset="0"/>
                <a:ea typeface="Times New Roman" panose="02020603050405020304" pitchFamily="18" charset="0"/>
                <a:cs typeface="Times New Roman" panose="02020603050405020304" pitchFamily="18" charset="0"/>
              </a:rPr>
              <a:t>¿Qué opciones hay para personas indocumentadas que necesitan atención médica</a:t>
            </a:r>
            <a:r>
              <a:rPr lang="es-MX" i="1" dirty="0">
                <a:latin typeface="Arial" panose="020B0604020202020204" pitchFamily="34" charset="0"/>
                <a:ea typeface="Times New Roman" panose="02020603050405020304" pitchFamily="18" charset="0"/>
              </a:rPr>
              <a:t> para recibir tratamiento debido al coronavirus (COVID-19)?</a:t>
            </a:r>
          </a:p>
          <a:p>
            <a:pPr marR="0" lvl="0">
              <a:lnSpc>
                <a:spcPct val="107000"/>
              </a:lnSpc>
              <a:spcBef>
                <a:spcPts val="0"/>
              </a:spcBef>
              <a:spcAft>
                <a:spcPts val="0"/>
              </a:spcAft>
            </a:pPr>
            <a:endParaRPr lang="es-MX" sz="800" i="1" dirty="0">
              <a:latin typeface="Arial" panose="020B0604020202020204" pitchFamily="34" charset="0"/>
              <a:ea typeface="Times New Roman" panose="02020603050405020304" pitchFamily="18" charset="0"/>
            </a:endParaRPr>
          </a:p>
          <a:p>
            <a:pPr marL="285750" marR="0" lvl="0" indent="-285750">
              <a:lnSpc>
                <a:spcPct val="107000"/>
              </a:lnSpc>
              <a:spcBef>
                <a:spcPts val="0"/>
              </a:spcBef>
              <a:spcAft>
                <a:spcPts val="0"/>
              </a:spcAft>
              <a:buFont typeface="Arial" panose="020B0604020202020204" pitchFamily="34" charset="0"/>
              <a:buChar char="•"/>
            </a:pPr>
            <a:r>
              <a:rPr lang="es-MX" i="1" dirty="0">
                <a:latin typeface="Arial" panose="020B0604020202020204" pitchFamily="34" charset="0"/>
                <a:ea typeface="Times New Roman" panose="02020603050405020304" pitchFamily="18" charset="0"/>
                <a:cs typeface="Times New Roman" panose="02020603050405020304" pitchFamily="18" charset="0"/>
              </a:rPr>
              <a:t>¿Están abiertas las oficinas USCIS durante la pandemia? ¿Cómo se están procesando las respuestas de solicitudes hechas a la agencia?</a:t>
            </a:r>
            <a:endParaRPr lang="es-MX" i="1" dirty="0">
              <a:latin typeface="Arial" panose="020B0604020202020204" pitchFamily="34" charset="0"/>
              <a:ea typeface="Times New Roman" panose="02020603050405020304" pitchFamily="18" charset="0"/>
            </a:endParaRPr>
          </a:p>
          <a:p>
            <a:pPr marR="0" lvl="0">
              <a:lnSpc>
                <a:spcPct val="107000"/>
              </a:lnSpc>
              <a:spcBef>
                <a:spcPts val="0"/>
              </a:spcBef>
              <a:spcAft>
                <a:spcPts val="0"/>
              </a:spcAft>
            </a:pPr>
            <a:endParaRPr lang="es-MX" sz="800" i="1" dirty="0">
              <a:latin typeface="Arial" panose="020B0604020202020204" pitchFamily="34" charset="0"/>
              <a:ea typeface="Times New Roman" panose="02020603050405020304" pitchFamily="18" charset="0"/>
            </a:endParaRPr>
          </a:p>
          <a:p>
            <a:pPr marL="285750" marR="0" lvl="0" indent="-285750">
              <a:lnSpc>
                <a:spcPct val="107000"/>
              </a:lnSpc>
              <a:spcBef>
                <a:spcPts val="0"/>
              </a:spcBef>
              <a:spcAft>
                <a:spcPts val="0"/>
              </a:spcAft>
              <a:buFont typeface="Arial" panose="020B0604020202020204" pitchFamily="34" charset="0"/>
              <a:buChar char="•"/>
            </a:pPr>
            <a:r>
              <a:rPr lang="es-MX" i="1" dirty="0">
                <a:latin typeface="Arial" panose="020B0604020202020204" pitchFamily="34" charset="0"/>
                <a:ea typeface="Times New Roman" panose="02020603050405020304" pitchFamily="18" charset="0"/>
              </a:rPr>
              <a:t>¿Se les está prohibiendo la entrada todos los inmigrantes de EE.UU.?</a:t>
            </a:r>
          </a:p>
          <a:p>
            <a:pPr marR="0" lvl="0">
              <a:lnSpc>
                <a:spcPct val="107000"/>
              </a:lnSpc>
              <a:spcBef>
                <a:spcPts val="0"/>
              </a:spcBef>
              <a:spcAft>
                <a:spcPts val="0"/>
              </a:spcAft>
            </a:pPr>
            <a:endParaRPr lang="es-MX" sz="800" i="1" dirty="0">
              <a:effectLst/>
              <a:latin typeface="Arial" panose="020B0604020202020204" pitchFamily="34" charset="0"/>
              <a:ea typeface="Times New Roman" panose="02020603050405020304" pitchFamily="18" charset="0"/>
            </a:endParaRPr>
          </a:p>
          <a:p>
            <a:pPr marL="285750" marR="0" lvl="0" indent="-285750">
              <a:lnSpc>
                <a:spcPct val="107000"/>
              </a:lnSpc>
              <a:spcBef>
                <a:spcPts val="0"/>
              </a:spcBef>
              <a:spcAft>
                <a:spcPts val="0"/>
              </a:spcAft>
              <a:buFont typeface="Arial" panose="020B0604020202020204" pitchFamily="34" charset="0"/>
              <a:buChar char="•"/>
            </a:pPr>
            <a:r>
              <a:rPr lang="es-MX" sz="1800" i="1" dirty="0">
                <a:effectLst/>
                <a:latin typeface="Arial" panose="020B0604020202020204" pitchFamily="34" charset="0"/>
                <a:ea typeface="Times New Roman" panose="02020603050405020304" pitchFamily="18" charset="0"/>
              </a:rPr>
              <a:t>¿Se le permite regresar a una persona que ha sido deportada de EE.UU?</a:t>
            </a:r>
            <a:endParaRPr lang="es-MX" dirty="0"/>
          </a:p>
        </p:txBody>
      </p:sp>
      <p:pic>
        <p:nvPicPr>
          <p:cNvPr id="2050" name="Picture 2" descr="Image result for animated Questions and anwers gif">
            <a:extLst>
              <a:ext uri="{FF2B5EF4-FFF2-40B4-BE49-F238E27FC236}">
                <a16:creationId xmlns:a16="http://schemas.microsoft.com/office/drawing/2014/main" xmlns="" id="{11ABF86E-BACB-4FC5-92A4-0E934818A254}"/>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9187046" y="4779434"/>
            <a:ext cx="2392065"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93732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8A16E8E-F878-4AC8-A193-DF9DB80EA79B}"/>
              </a:ext>
            </a:extLst>
          </p:cNvPr>
          <p:cNvSpPr>
            <a:spLocks noGrp="1"/>
          </p:cNvSpPr>
          <p:nvPr>
            <p:ph type="title"/>
          </p:nvPr>
        </p:nvSpPr>
        <p:spPr>
          <a:xfrm>
            <a:off x="1178118" y="1267786"/>
            <a:ext cx="10058400" cy="1371600"/>
          </a:xfrm>
        </p:spPr>
        <p:txBody>
          <a:bodyPr>
            <a:noAutofit/>
          </a:bodyPr>
          <a:lstStyle/>
          <a:p>
            <a:r>
              <a:rPr lang="en-US" sz="6600" b="1" dirty="0">
                <a:latin typeface="Monotype Corsiva" panose="03010101010201010101" pitchFamily="66" charset="0"/>
              </a:rPr>
              <a:t>Questions &amp; Answers</a:t>
            </a:r>
          </a:p>
        </p:txBody>
      </p:sp>
      <p:pic>
        <p:nvPicPr>
          <p:cNvPr id="4" name="Picture 3">
            <a:extLst>
              <a:ext uri="{FF2B5EF4-FFF2-40B4-BE49-F238E27FC236}">
                <a16:creationId xmlns:a16="http://schemas.microsoft.com/office/drawing/2014/main" xmlns="" id="{F61AA360-3493-4195-8C73-7B9DE864D46D}"/>
              </a:ext>
            </a:extLst>
          </p:cNvPr>
          <p:cNvPicPr>
            <a:picLocks noChangeAspect="1"/>
          </p:cNvPicPr>
          <p:nvPr/>
        </p:nvPicPr>
        <p:blipFill rotWithShape="1">
          <a:blip r:embed="rId2">
            <a:extLst>
              <a:ext uri="{28A0092B-C50C-407E-A947-70E740481C1C}">
                <a14:useLocalDpi xmlns:a14="http://schemas.microsoft.com/office/drawing/2010/main" val="0"/>
              </a:ext>
            </a:extLst>
          </a:blip>
          <a:srcRect l="3406" t="54832" r="-484" b="-205"/>
          <a:stretch/>
        </p:blipFill>
        <p:spPr>
          <a:xfrm>
            <a:off x="2870421" y="3203959"/>
            <a:ext cx="6488264" cy="2155219"/>
          </a:xfrm>
          <a:prstGeom prst="rect">
            <a:avLst/>
          </a:prstGeom>
        </p:spPr>
      </p:pic>
      <p:pic>
        <p:nvPicPr>
          <p:cNvPr id="3" name="Picture 2">
            <a:extLst>
              <a:ext uri="{FF2B5EF4-FFF2-40B4-BE49-F238E27FC236}">
                <a16:creationId xmlns:a16="http://schemas.microsoft.com/office/drawing/2014/main" xmlns="" id="{59D45324-F8FF-434E-93BF-E7FC5B08D152}"/>
              </a:ext>
            </a:extLst>
          </p:cNvPr>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tretch>
            <a:fillRect/>
          </a:stretch>
        </p:blipFill>
        <p:spPr>
          <a:xfrm>
            <a:off x="1106074" y="1272429"/>
            <a:ext cx="1090295" cy="1087120"/>
          </a:xfrm>
          <a:prstGeom prst="rect">
            <a:avLst/>
          </a:prstGeom>
        </p:spPr>
      </p:pic>
      <p:pic>
        <p:nvPicPr>
          <p:cNvPr id="7" name="Picture 6">
            <a:extLst>
              <a:ext uri="{FF2B5EF4-FFF2-40B4-BE49-F238E27FC236}">
                <a16:creationId xmlns:a16="http://schemas.microsoft.com/office/drawing/2014/main" xmlns="" id="{0B0DA6C4-FD5E-435D-BE69-176B390B3472}"/>
              </a:ext>
            </a:extLst>
          </p:cNvPr>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tretch>
            <a:fillRect/>
          </a:stretch>
        </p:blipFill>
        <p:spPr>
          <a:xfrm>
            <a:off x="9837932" y="1267786"/>
            <a:ext cx="1090295" cy="1087120"/>
          </a:xfrm>
          <a:prstGeom prst="rect">
            <a:avLst/>
          </a:prstGeom>
        </p:spPr>
      </p:pic>
    </p:spTree>
    <p:extLst>
      <p:ext uri="{BB962C8B-B14F-4D97-AF65-F5344CB8AC3E}">
        <p14:creationId xmlns:p14="http://schemas.microsoft.com/office/powerpoint/2010/main" val="32686251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A6AAF7AC-AD02-4AD2-A06B-185407DE74E1}"/>
              </a:ext>
            </a:extLst>
          </p:cNvPr>
          <p:cNvPicPr>
            <a:picLocks noChangeAspect="1"/>
          </p:cNvPicPr>
          <p:nvPr/>
        </p:nvPicPr>
        <p:blipFill rotWithShape="1">
          <a:blip r:embed="rId2"/>
          <a:srcRect l="10426" r="240" b="-1"/>
          <a:stretch/>
        </p:blipFill>
        <p:spPr>
          <a:xfrm>
            <a:off x="-151362" y="-834179"/>
            <a:ext cx="12412273" cy="6857990"/>
          </a:xfrm>
          <a:prstGeom prst="rect">
            <a:avLst/>
          </a:prstGeom>
        </p:spPr>
      </p:pic>
      <p:sp>
        <p:nvSpPr>
          <p:cNvPr id="2" name="Title 1">
            <a:extLst>
              <a:ext uri="{FF2B5EF4-FFF2-40B4-BE49-F238E27FC236}">
                <a16:creationId xmlns:a16="http://schemas.microsoft.com/office/drawing/2014/main" xmlns="" id="{2D0C9532-97AE-483B-A8FC-2305BFBC6121}"/>
              </a:ext>
            </a:extLst>
          </p:cNvPr>
          <p:cNvSpPr>
            <a:spLocks noGrp="1"/>
          </p:cNvSpPr>
          <p:nvPr>
            <p:ph type="ctrTitle"/>
          </p:nvPr>
        </p:nvSpPr>
        <p:spPr>
          <a:xfrm>
            <a:off x="-261686" y="-593016"/>
            <a:ext cx="4775075" cy="1630906"/>
          </a:xfrm>
        </p:spPr>
        <p:txBody>
          <a:bodyPr>
            <a:normAutofit/>
          </a:bodyPr>
          <a:lstStyle/>
          <a:p>
            <a:r>
              <a:rPr lang="es-MX" sz="4400" b="1" dirty="0">
                <a:solidFill>
                  <a:schemeClr val="bg1"/>
                </a:solidFill>
                <a:latin typeface="Harlow Solid Italic" panose="04030604020F02020D02" pitchFamily="82" charset="0"/>
              </a:rPr>
              <a:t>Taller de </a:t>
            </a:r>
            <a:br>
              <a:rPr lang="es-MX" sz="4400" b="1" dirty="0">
                <a:solidFill>
                  <a:schemeClr val="bg1"/>
                </a:solidFill>
                <a:latin typeface="Harlow Solid Italic" panose="04030604020F02020D02" pitchFamily="82" charset="0"/>
              </a:rPr>
            </a:br>
            <a:r>
              <a:rPr lang="es-MX" sz="4400" b="1" dirty="0">
                <a:solidFill>
                  <a:schemeClr val="bg1"/>
                </a:solidFill>
                <a:latin typeface="Harlow Solid Italic" panose="04030604020F02020D02" pitchFamily="82" charset="0"/>
              </a:rPr>
              <a:t>Inmigración</a:t>
            </a:r>
          </a:p>
        </p:txBody>
      </p:sp>
      <p:sp>
        <p:nvSpPr>
          <p:cNvPr id="3" name="Subtitle 2">
            <a:extLst>
              <a:ext uri="{FF2B5EF4-FFF2-40B4-BE49-F238E27FC236}">
                <a16:creationId xmlns:a16="http://schemas.microsoft.com/office/drawing/2014/main" xmlns="" id="{0FB4E14C-CDF6-46E9-BAF0-05D3921234EB}"/>
              </a:ext>
            </a:extLst>
          </p:cNvPr>
          <p:cNvSpPr>
            <a:spLocks noGrp="1"/>
          </p:cNvSpPr>
          <p:nvPr>
            <p:ph type="subTitle" idx="1"/>
          </p:nvPr>
        </p:nvSpPr>
        <p:spPr>
          <a:xfrm>
            <a:off x="18841" y="1872069"/>
            <a:ext cx="4775075" cy="559656"/>
          </a:xfrm>
        </p:spPr>
        <p:txBody>
          <a:bodyPr>
            <a:normAutofit/>
          </a:bodyPr>
          <a:lstStyle/>
          <a:p>
            <a:endParaRPr lang="en-US" b="1" dirty="0">
              <a:solidFill>
                <a:schemeClr val="bg1"/>
              </a:solidFill>
              <a:latin typeface="Harlow Solid Italic" panose="04030604020F02020D02" pitchFamily="82" charset="0"/>
            </a:endParaRPr>
          </a:p>
        </p:txBody>
      </p:sp>
      <p:sp>
        <p:nvSpPr>
          <p:cNvPr id="5" name="TextBox 4">
            <a:extLst>
              <a:ext uri="{FF2B5EF4-FFF2-40B4-BE49-F238E27FC236}">
                <a16:creationId xmlns:a16="http://schemas.microsoft.com/office/drawing/2014/main" xmlns="" id="{6BFA98A7-13D1-4313-AE77-1826FAE7E863}"/>
              </a:ext>
            </a:extLst>
          </p:cNvPr>
          <p:cNvSpPr txBox="1"/>
          <p:nvPr/>
        </p:nvSpPr>
        <p:spPr>
          <a:xfrm>
            <a:off x="654426" y="1037890"/>
            <a:ext cx="3503903" cy="923330"/>
          </a:xfrm>
          <a:prstGeom prst="rect">
            <a:avLst/>
          </a:prstGeom>
          <a:noFill/>
        </p:spPr>
        <p:txBody>
          <a:bodyPr wrap="square" rtlCol="0">
            <a:spAutoFit/>
          </a:bodyPr>
          <a:lstStyle/>
          <a:p>
            <a:r>
              <a:rPr lang="en-US" dirty="0">
                <a:latin typeface="Harlow Solid Italic" panose="04030604020F02020D02" pitchFamily="82" charset="0"/>
              </a:rPr>
              <a:t>Martes, 25 de </a:t>
            </a:r>
            <a:r>
              <a:rPr lang="es-MX" dirty="0">
                <a:latin typeface="Harlow Solid Italic" panose="04030604020F02020D02" pitchFamily="82" charset="0"/>
              </a:rPr>
              <a:t>agosto</a:t>
            </a:r>
            <a:r>
              <a:rPr lang="en-US" dirty="0">
                <a:latin typeface="Harlow Solid Italic" panose="04030604020F02020D02" pitchFamily="82" charset="0"/>
              </a:rPr>
              <a:t> de 2020</a:t>
            </a:r>
          </a:p>
          <a:p>
            <a:endParaRPr lang="en-US" dirty="0"/>
          </a:p>
          <a:p>
            <a:endParaRPr lang="en-US" dirty="0"/>
          </a:p>
        </p:txBody>
      </p:sp>
      <p:pic>
        <p:nvPicPr>
          <p:cNvPr id="7172" name="Picture 4" descr="Image result for immigrant pictures">
            <a:extLst>
              <a:ext uri="{FF2B5EF4-FFF2-40B4-BE49-F238E27FC236}">
                <a16:creationId xmlns:a16="http://schemas.microsoft.com/office/drawing/2014/main" xmlns="" id="{D915C63D-3DCC-4140-9993-AAB2D35652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55601" y="0"/>
            <a:ext cx="4317558" cy="2516578"/>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Image result for immigrant pictures">
            <a:extLst>
              <a:ext uri="{FF2B5EF4-FFF2-40B4-BE49-F238E27FC236}">
                <a16:creationId xmlns:a16="http://schemas.microsoft.com/office/drawing/2014/main" xmlns="" id="{57D2F384-3C86-42B9-B61B-CDEE7DB77EE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22011" y="3682226"/>
            <a:ext cx="2469989" cy="3175764"/>
          </a:xfrm>
          <a:prstGeom prst="rect">
            <a:avLst/>
          </a:prstGeom>
          <a:noFill/>
          <a:extLst>
            <a:ext uri="{909E8E84-426E-40DD-AFC4-6F175D3DCCD1}">
              <a14:hiddenFill xmlns:a14="http://schemas.microsoft.com/office/drawing/2010/main">
                <a:solidFill>
                  <a:srgbClr val="FFFFFF"/>
                </a:solidFill>
              </a14:hiddenFill>
            </a:ext>
          </a:extLst>
        </p:spPr>
      </p:pic>
      <p:pic>
        <p:nvPicPr>
          <p:cNvPr id="7178" name="Picture 10" descr="Image result for immigrant pictures">
            <a:extLst>
              <a:ext uri="{FF2B5EF4-FFF2-40B4-BE49-F238E27FC236}">
                <a16:creationId xmlns:a16="http://schemas.microsoft.com/office/drawing/2014/main" xmlns="" id="{6FBB937A-17A9-4D2E-8996-98FBB2D1454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1362" y="5100888"/>
            <a:ext cx="4057650" cy="17571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51465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8A16E8E-F878-4AC8-A193-DF9DB80EA79B}"/>
              </a:ext>
            </a:extLst>
          </p:cNvPr>
          <p:cNvSpPr>
            <a:spLocks noGrp="1"/>
          </p:cNvSpPr>
          <p:nvPr>
            <p:ph type="title"/>
          </p:nvPr>
        </p:nvSpPr>
        <p:spPr>
          <a:xfrm>
            <a:off x="1027526" y="1267786"/>
            <a:ext cx="10058400" cy="1371600"/>
          </a:xfrm>
        </p:spPr>
        <p:txBody>
          <a:bodyPr>
            <a:noAutofit/>
          </a:bodyPr>
          <a:lstStyle/>
          <a:p>
            <a:r>
              <a:rPr lang="es-MX" sz="6600" b="1">
                <a:latin typeface="Monotype Corsiva" panose="03010101010201010101" pitchFamily="66" charset="0"/>
              </a:rPr>
              <a:t>Preguntas &amp; Respuestas</a:t>
            </a:r>
          </a:p>
        </p:txBody>
      </p:sp>
      <p:pic>
        <p:nvPicPr>
          <p:cNvPr id="4" name="Picture 3">
            <a:extLst>
              <a:ext uri="{FF2B5EF4-FFF2-40B4-BE49-F238E27FC236}">
                <a16:creationId xmlns:a16="http://schemas.microsoft.com/office/drawing/2014/main" xmlns="" id="{F61AA360-3493-4195-8C73-7B9DE864D46D}"/>
              </a:ext>
            </a:extLst>
          </p:cNvPr>
          <p:cNvPicPr>
            <a:picLocks noChangeAspect="1"/>
          </p:cNvPicPr>
          <p:nvPr/>
        </p:nvPicPr>
        <p:blipFill rotWithShape="1">
          <a:blip r:embed="rId2">
            <a:extLst>
              <a:ext uri="{28A0092B-C50C-407E-A947-70E740481C1C}">
                <a14:useLocalDpi xmlns:a14="http://schemas.microsoft.com/office/drawing/2010/main" val="0"/>
              </a:ext>
            </a:extLst>
          </a:blip>
          <a:srcRect l="3406" t="54832" r="-484" b="-205"/>
          <a:stretch/>
        </p:blipFill>
        <p:spPr>
          <a:xfrm>
            <a:off x="2870421" y="3203959"/>
            <a:ext cx="6488264" cy="2155219"/>
          </a:xfrm>
          <a:prstGeom prst="rect">
            <a:avLst/>
          </a:prstGeom>
        </p:spPr>
      </p:pic>
      <p:pic>
        <p:nvPicPr>
          <p:cNvPr id="3" name="Picture 2">
            <a:extLst>
              <a:ext uri="{FF2B5EF4-FFF2-40B4-BE49-F238E27FC236}">
                <a16:creationId xmlns:a16="http://schemas.microsoft.com/office/drawing/2014/main" xmlns="" id="{59D45324-F8FF-434E-93BF-E7FC5B08D152}"/>
              </a:ext>
            </a:extLst>
          </p:cNvPr>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tretch>
            <a:fillRect/>
          </a:stretch>
        </p:blipFill>
        <p:spPr>
          <a:xfrm>
            <a:off x="1106074" y="1272429"/>
            <a:ext cx="1090295" cy="1087120"/>
          </a:xfrm>
          <a:prstGeom prst="rect">
            <a:avLst/>
          </a:prstGeom>
        </p:spPr>
      </p:pic>
      <p:pic>
        <p:nvPicPr>
          <p:cNvPr id="7" name="Picture 6">
            <a:extLst>
              <a:ext uri="{FF2B5EF4-FFF2-40B4-BE49-F238E27FC236}">
                <a16:creationId xmlns:a16="http://schemas.microsoft.com/office/drawing/2014/main" xmlns="" id="{0B0DA6C4-FD5E-435D-BE69-176B390B3472}"/>
              </a:ext>
            </a:extLst>
          </p:cNvPr>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tretch>
            <a:fillRect/>
          </a:stretch>
        </p:blipFill>
        <p:spPr>
          <a:xfrm>
            <a:off x="9995631" y="1267786"/>
            <a:ext cx="1090295" cy="1087120"/>
          </a:xfrm>
          <a:prstGeom prst="rect">
            <a:avLst/>
          </a:prstGeom>
        </p:spPr>
      </p:pic>
    </p:spTree>
    <p:extLst>
      <p:ext uri="{BB962C8B-B14F-4D97-AF65-F5344CB8AC3E}">
        <p14:creationId xmlns:p14="http://schemas.microsoft.com/office/powerpoint/2010/main" val="18465727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B17E5A6-943E-4323-8F4F-0735BEBD890F}"/>
              </a:ext>
            </a:extLst>
          </p:cNvPr>
          <p:cNvSpPr>
            <a:spLocks noGrp="1"/>
          </p:cNvSpPr>
          <p:nvPr>
            <p:ph type="title"/>
          </p:nvPr>
        </p:nvSpPr>
        <p:spPr>
          <a:xfrm>
            <a:off x="1295401" y="1219332"/>
            <a:ext cx="9601196" cy="1303867"/>
          </a:xfrm>
        </p:spPr>
        <p:txBody>
          <a:bodyPr>
            <a:normAutofit/>
          </a:bodyPr>
          <a:lstStyle/>
          <a:p>
            <a:r>
              <a:rPr lang="en-US" sz="7200" dirty="0">
                <a:latin typeface="Monotype Corsiva" panose="03010101010201010101" pitchFamily="66" charset="0"/>
              </a:rPr>
              <a:t>Agenda</a:t>
            </a:r>
          </a:p>
        </p:txBody>
      </p:sp>
      <p:sp>
        <p:nvSpPr>
          <p:cNvPr id="3" name="Content Placeholder 2">
            <a:extLst>
              <a:ext uri="{FF2B5EF4-FFF2-40B4-BE49-F238E27FC236}">
                <a16:creationId xmlns:a16="http://schemas.microsoft.com/office/drawing/2014/main" xmlns="" id="{68B3F7E5-2C71-433C-968B-BAB9AB4F6757}"/>
              </a:ext>
            </a:extLst>
          </p:cNvPr>
          <p:cNvSpPr>
            <a:spLocks noGrp="1"/>
          </p:cNvSpPr>
          <p:nvPr>
            <p:ph idx="1"/>
          </p:nvPr>
        </p:nvSpPr>
        <p:spPr>
          <a:xfrm>
            <a:off x="1295401" y="2556931"/>
            <a:ext cx="9601196" cy="3676891"/>
          </a:xfrm>
        </p:spPr>
        <p:txBody>
          <a:bodyPr>
            <a:normAutofit fontScale="92500" lnSpcReduction="10000"/>
          </a:bodyPr>
          <a:lstStyle/>
          <a:p>
            <a:r>
              <a:rPr lang="en-US" dirty="0"/>
              <a:t>Overview of Terms</a:t>
            </a:r>
          </a:p>
          <a:p>
            <a:r>
              <a:rPr lang="en-US" dirty="0"/>
              <a:t>Sanctuary City and Safe Haven</a:t>
            </a:r>
          </a:p>
          <a:p>
            <a:r>
              <a:rPr lang="en-US" dirty="0"/>
              <a:t>Impact of COVID-19 on immigration </a:t>
            </a:r>
          </a:p>
          <a:p>
            <a:r>
              <a:rPr lang="en-US" dirty="0"/>
              <a:t>Options for undocumented immigrants</a:t>
            </a:r>
          </a:p>
          <a:p>
            <a:r>
              <a:rPr lang="en-US" dirty="0"/>
              <a:t>Country-Specific Programs</a:t>
            </a:r>
          </a:p>
          <a:p>
            <a:r>
              <a:rPr lang="en-US" dirty="0"/>
              <a:t>Additional Resources</a:t>
            </a:r>
          </a:p>
          <a:p>
            <a:r>
              <a:rPr lang="en-US" dirty="0"/>
              <a:t>Frequently Asked Questions (FAQ) </a:t>
            </a:r>
          </a:p>
          <a:p>
            <a:r>
              <a:rPr lang="en-US" dirty="0"/>
              <a:t>Questions &amp; Answers (Q&amp;A)</a:t>
            </a:r>
          </a:p>
          <a:p>
            <a:endParaRPr lang="en-US" dirty="0"/>
          </a:p>
        </p:txBody>
      </p:sp>
      <p:pic>
        <p:nvPicPr>
          <p:cNvPr id="4" name="Picture 3">
            <a:extLst>
              <a:ext uri="{FF2B5EF4-FFF2-40B4-BE49-F238E27FC236}">
                <a16:creationId xmlns:a16="http://schemas.microsoft.com/office/drawing/2014/main" xmlns="" id="{10DE7264-6020-49FD-ADD3-34E7FC5418C8}"/>
              </a:ext>
            </a:extLst>
          </p:cNvPr>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tretch>
            <a:fillRect/>
          </a:stretch>
        </p:blipFill>
        <p:spPr>
          <a:xfrm>
            <a:off x="1106074" y="1272429"/>
            <a:ext cx="1090295" cy="1087120"/>
          </a:xfrm>
          <a:prstGeom prst="rect">
            <a:avLst/>
          </a:prstGeom>
        </p:spPr>
      </p:pic>
      <p:pic>
        <p:nvPicPr>
          <p:cNvPr id="5" name="Picture 4">
            <a:extLst>
              <a:ext uri="{FF2B5EF4-FFF2-40B4-BE49-F238E27FC236}">
                <a16:creationId xmlns:a16="http://schemas.microsoft.com/office/drawing/2014/main" xmlns="" id="{DBF96170-4B8C-4F18-A407-6BE2C5639CCE}"/>
              </a:ext>
            </a:extLst>
          </p:cNvPr>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tretch>
            <a:fillRect/>
          </a:stretch>
        </p:blipFill>
        <p:spPr>
          <a:xfrm>
            <a:off x="9806302" y="1272429"/>
            <a:ext cx="1090295" cy="1087120"/>
          </a:xfrm>
          <a:prstGeom prst="rect">
            <a:avLst/>
          </a:prstGeom>
        </p:spPr>
      </p:pic>
      <p:pic>
        <p:nvPicPr>
          <p:cNvPr id="1026" name="Picture 2" descr="Image result for agenda">
            <a:extLst>
              <a:ext uri="{FF2B5EF4-FFF2-40B4-BE49-F238E27FC236}">
                <a16:creationId xmlns:a16="http://schemas.microsoft.com/office/drawing/2014/main" xmlns="" id="{FC39270B-AA91-4000-BD40-685CCCED27D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325531">
            <a:off x="7077162" y="2855143"/>
            <a:ext cx="2124348" cy="2549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43784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B17E5A6-943E-4323-8F4F-0735BEBD890F}"/>
              </a:ext>
            </a:extLst>
          </p:cNvPr>
          <p:cNvSpPr>
            <a:spLocks noGrp="1"/>
          </p:cNvSpPr>
          <p:nvPr>
            <p:ph type="title"/>
          </p:nvPr>
        </p:nvSpPr>
        <p:spPr>
          <a:xfrm>
            <a:off x="1295401" y="1219332"/>
            <a:ext cx="9601196" cy="1303867"/>
          </a:xfrm>
        </p:spPr>
        <p:txBody>
          <a:bodyPr>
            <a:normAutofit/>
          </a:bodyPr>
          <a:lstStyle/>
          <a:p>
            <a:r>
              <a:rPr lang="en-US" sz="7200" dirty="0">
                <a:latin typeface="Monotype Corsiva" panose="03010101010201010101" pitchFamily="66" charset="0"/>
              </a:rPr>
              <a:t>Agenda</a:t>
            </a:r>
          </a:p>
        </p:txBody>
      </p:sp>
      <p:sp>
        <p:nvSpPr>
          <p:cNvPr id="3" name="Content Placeholder 2">
            <a:extLst>
              <a:ext uri="{FF2B5EF4-FFF2-40B4-BE49-F238E27FC236}">
                <a16:creationId xmlns:a16="http://schemas.microsoft.com/office/drawing/2014/main" xmlns="" id="{68B3F7E5-2C71-433C-968B-BAB9AB4F6757}"/>
              </a:ext>
            </a:extLst>
          </p:cNvPr>
          <p:cNvSpPr>
            <a:spLocks noGrp="1"/>
          </p:cNvSpPr>
          <p:nvPr>
            <p:ph idx="1"/>
          </p:nvPr>
        </p:nvSpPr>
        <p:spPr>
          <a:xfrm>
            <a:off x="1295401" y="2556931"/>
            <a:ext cx="9601196" cy="3676891"/>
          </a:xfrm>
        </p:spPr>
        <p:txBody>
          <a:bodyPr>
            <a:normAutofit fontScale="92500" lnSpcReduction="10000"/>
          </a:bodyPr>
          <a:lstStyle/>
          <a:p>
            <a:r>
              <a:rPr lang="es-MX" dirty="0"/>
              <a:t>Repaso de algunos términos</a:t>
            </a:r>
          </a:p>
          <a:p>
            <a:r>
              <a:rPr lang="es-MX" dirty="0"/>
              <a:t>Ciudades Santuario y de Refugio</a:t>
            </a:r>
          </a:p>
          <a:p>
            <a:r>
              <a:rPr lang="es-MX" dirty="0"/>
              <a:t>Impacto de la COVID-19 en la inmigración </a:t>
            </a:r>
          </a:p>
          <a:p>
            <a:r>
              <a:rPr lang="es-MX" dirty="0"/>
              <a:t>Opciones para los inmigrantes indocumentados</a:t>
            </a:r>
          </a:p>
          <a:p>
            <a:r>
              <a:rPr lang="es-MX" dirty="0"/>
              <a:t>Programas Específicos por País</a:t>
            </a:r>
          </a:p>
          <a:p>
            <a:r>
              <a:rPr lang="es-MX" dirty="0"/>
              <a:t>Recursos Adicionales</a:t>
            </a:r>
          </a:p>
          <a:p>
            <a:r>
              <a:rPr lang="es-MX" dirty="0"/>
              <a:t>Preguntas Frecuentes (FAQ) </a:t>
            </a:r>
          </a:p>
          <a:p>
            <a:r>
              <a:rPr lang="es-MX" dirty="0"/>
              <a:t>Preguntas &amp; Respuestas (Q&amp;A)</a:t>
            </a:r>
          </a:p>
          <a:p>
            <a:endParaRPr lang="es-MX" dirty="0"/>
          </a:p>
        </p:txBody>
      </p:sp>
      <p:pic>
        <p:nvPicPr>
          <p:cNvPr id="4" name="Picture 3">
            <a:extLst>
              <a:ext uri="{FF2B5EF4-FFF2-40B4-BE49-F238E27FC236}">
                <a16:creationId xmlns:a16="http://schemas.microsoft.com/office/drawing/2014/main" xmlns="" id="{10DE7264-6020-49FD-ADD3-34E7FC5418C8}"/>
              </a:ext>
            </a:extLst>
          </p:cNvPr>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tretch>
            <a:fillRect/>
          </a:stretch>
        </p:blipFill>
        <p:spPr>
          <a:xfrm>
            <a:off x="1106074" y="1272429"/>
            <a:ext cx="1090295" cy="1087120"/>
          </a:xfrm>
          <a:prstGeom prst="rect">
            <a:avLst/>
          </a:prstGeom>
        </p:spPr>
      </p:pic>
      <p:pic>
        <p:nvPicPr>
          <p:cNvPr id="5" name="Picture 4">
            <a:extLst>
              <a:ext uri="{FF2B5EF4-FFF2-40B4-BE49-F238E27FC236}">
                <a16:creationId xmlns:a16="http://schemas.microsoft.com/office/drawing/2014/main" xmlns="" id="{DBF96170-4B8C-4F18-A407-6BE2C5639CCE}"/>
              </a:ext>
            </a:extLst>
          </p:cNvPr>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tretch>
            <a:fillRect/>
          </a:stretch>
        </p:blipFill>
        <p:spPr>
          <a:xfrm>
            <a:off x="9806302" y="1272429"/>
            <a:ext cx="1090295" cy="1087120"/>
          </a:xfrm>
          <a:prstGeom prst="rect">
            <a:avLst/>
          </a:prstGeom>
        </p:spPr>
      </p:pic>
      <p:pic>
        <p:nvPicPr>
          <p:cNvPr id="1026" name="Picture 2" descr="Image result for agenda">
            <a:extLst>
              <a:ext uri="{FF2B5EF4-FFF2-40B4-BE49-F238E27FC236}">
                <a16:creationId xmlns:a16="http://schemas.microsoft.com/office/drawing/2014/main" xmlns="" id="{FC39270B-AA91-4000-BD40-685CCCED27D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325531">
            <a:off x="7292252" y="2874509"/>
            <a:ext cx="2124348" cy="2549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30410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42C9666-631C-4755-8E76-148D6329CAFB}"/>
              </a:ext>
            </a:extLst>
          </p:cNvPr>
          <p:cNvSpPr>
            <a:spLocks noGrp="1"/>
          </p:cNvSpPr>
          <p:nvPr>
            <p:ph type="title"/>
          </p:nvPr>
        </p:nvSpPr>
        <p:spPr>
          <a:xfrm>
            <a:off x="1366963" y="1395600"/>
            <a:ext cx="9601196" cy="1303867"/>
          </a:xfrm>
        </p:spPr>
        <p:txBody>
          <a:bodyPr>
            <a:normAutofit/>
          </a:bodyPr>
          <a:lstStyle/>
          <a:p>
            <a:r>
              <a:rPr lang="en-US" sz="6600" dirty="0">
                <a:latin typeface="Monotype Corsiva" panose="03010101010201010101" pitchFamily="66" charset="0"/>
              </a:rPr>
              <a:t>Overview of Terms</a:t>
            </a:r>
          </a:p>
        </p:txBody>
      </p:sp>
      <p:sp>
        <p:nvSpPr>
          <p:cNvPr id="3" name="Content Placeholder 2">
            <a:extLst>
              <a:ext uri="{FF2B5EF4-FFF2-40B4-BE49-F238E27FC236}">
                <a16:creationId xmlns:a16="http://schemas.microsoft.com/office/drawing/2014/main" xmlns="" id="{AA424A4D-118B-4957-B282-3D7F9481870B}"/>
              </a:ext>
            </a:extLst>
          </p:cNvPr>
          <p:cNvSpPr>
            <a:spLocks noGrp="1"/>
          </p:cNvSpPr>
          <p:nvPr>
            <p:ph idx="1"/>
          </p:nvPr>
        </p:nvSpPr>
        <p:spPr>
          <a:xfrm>
            <a:off x="1295401" y="2556931"/>
            <a:ext cx="10098818" cy="3653037"/>
          </a:xfrm>
        </p:spPr>
        <p:txBody>
          <a:bodyPr>
            <a:normAutofit fontScale="85000" lnSpcReduction="10000"/>
          </a:bodyPr>
          <a:lstStyle/>
          <a:p>
            <a:r>
              <a:rPr lang="en-US" b="1" dirty="0"/>
              <a:t>Undocumented Immigrants: </a:t>
            </a:r>
            <a:r>
              <a:rPr lang="en-US" dirty="0"/>
              <a:t>Individuals residing in a country without proper documentation </a:t>
            </a:r>
          </a:p>
          <a:p>
            <a:r>
              <a:rPr lang="en-US" b="1" dirty="0"/>
              <a:t>Undocumented Workers</a:t>
            </a:r>
            <a:r>
              <a:rPr lang="en-US" dirty="0"/>
              <a:t>: Used in the labor context of individuals working in the U.S., but do not have proper documentation</a:t>
            </a:r>
          </a:p>
          <a:p>
            <a:r>
              <a:rPr lang="en-US" b="1" dirty="0"/>
              <a:t>Migrant Worker</a:t>
            </a:r>
            <a:r>
              <a:rPr lang="en-US" b="1" dirty="0">
                <a:solidFill>
                  <a:schemeClr val="tx1"/>
                </a:solidFill>
              </a:rPr>
              <a:t>s</a:t>
            </a:r>
            <a:r>
              <a:rPr lang="en-US" dirty="0"/>
              <a:t>: Individuals who regularly travel in search of short-term or seasonal work</a:t>
            </a:r>
          </a:p>
          <a:p>
            <a:r>
              <a:rPr lang="en-US" b="1" dirty="0"/>
              <a:t>Illegal Aliens</a:t>
            </a:r>
            <a:r>
              <a:rPr lang="en-US" dirty="0"/>
              <a:t>: Usually refers to non-naturalized immigrants – but is a pejorative term that should not be used to describe or refer to immigrants</a:t>
            </a:r>
          </a:p>
          <a:p>
            <a:r>
              <a:rPr lang="en-US" b="1" dirty="0"/>
              <a:t>Immigration and Customs Enforcement (ICE): </a:t>
            </a:r>
            <a:r>
              <a:rPr lang="en-US" dirty="0"/>
              <a:t>Federal law enforcement agency whose mission is to protect America from cross-border crime and illegal immigration</a:t>
            </a:r>
          </a:p>
          <a:p>
            <a:r>
              <a:rPr lang="en-US" b="1" dirty="0"/>
              <a:t>U.S. Citizenship and Immigration Services (USCIS): </a:t>
            </a:r>
            <a:r>
              <a:rPr lang="en-US" dirty="0"/>
              <a:t>Administers the nation’s lawful immigration system</a:t>
            </a:r>
          </a:p>
        </p:txBody>
      </p:sp>
      <p:pic>
        <p:nvPicPr>
          <p:cNvPr id="5" name="Picture 4">
            <a:extLst>
              <a:ext uri="{FF2B5EF4-FFF2-40B4-BE49-F238E27FC236}">
                <a16:creationId xmlns:a16="http://schemas.microsoft.com/office/drawing/2014/main" xmlns="" id="{2294F031-9584-4A8A-BA97-F926FA3B97D4}"/>
              </a:ext>
            </a:extLst>
          </p:cNvPr>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tretch>
            <a:fillRect/>
          </a:stretch>
        </p:blipFill>
        <p:spPr>
          <a:xfrm>
            <a:off x="1106074" y="1272429"/>
            <a:ext cx="1090295" cy="1087120"/>
          </a:xfrm>
          <a:prstGeom prst="rect">
            <a:avLst/>
          </a:prstGeom>
        </p:spPr>
      </p:pic>
      <p:pic>
        <p:nvPicPr>
          <p:cNvPr id="7" name="Picture 6">
            <a:extLst>
              <a:ext uri="{FF2B5EF4-FFF2-40B4-BE49-F238E27FC236}">
                <a16:creationId xmlns:a16="http://schemas.microsoft.com/office/drawing/2014/main" xmlns="" id="{61E7A281-BD7C-45D2-A6E2-40E8BBD05520}"/>
              </a:ext>
            </a:extLst>
          </p:cNvPr>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tretch>
            <a:fillRect/>
          </a:stretch>
        </p:blipFill>
        <p:spPr>
          <a:xfrm>
            <a:off x="9995631" y="1272429"/>
            <a:ext cx="1090295" cy="1087120"/>
          </a:xfrm>
          <a:prstGeom prst="rect">
            <a:avLst/>
          </a:prstGeom>
        </p:spPr>
      </p:pic>
    </p:spTree>
    <p:extLst>
      <p:ext uri="{BB962C8B-B14F-4D97-AF65-F5344CB8AC3E}">
        <p14:creationId xmlns:p14="http://schemas.microsoft.com/office/powerpoint/2010/main" val="2438617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42C9666-631C-4755-8E76-148D6329CAFB}"/>
              </a:ext>
            </a:extLst>
          </p:cNvPr>
          <p:cNvSpPr>
            <a:spLocks noGrp="1"/>
          </p:cNvSpPr>
          <p:nvPr>
            <p:ph type="title"/>
          </p:nvPr>
        </p:nvSpPr>
        <p:spPr>
          <a:xfrm>
            <a:off x="1830609" y="1469811"/>
            <a:ext cx="8315688" cy="1087120"/>
          </a:xfrm>
        </p:spPr>
        <p:txBody>
          <a:bodyPr>
            <a:normAutofit fontScale="90000"/>
          </a:bodyPr>
          <a:lstStyle/>
          <a:p>
            <a:r>
              <a:rPr lang="es-MX" sz="6600" dirty="0">
                <a:latin typeface="Monotype Corsiva" panose="03010101010201010101" pitchFamily="66" charset="0"/>
              </a:rPr>
              <a:t>Repaso de algunos términos</a:t>
            </a:r>
          </a:p>
        </p:txBody>
      </p:sp>
      <p:sp>
        <p:nvSpPr>
          <p:cNvPr id="3" name="Content Placeholder 2">
            <a:extLst>
              <a:ext uri="{FF2B5EF4-FFF2-40B4-BE49-F238E27FC236}">
                <a16:creationId xmlns:a16="http://schemas.microsoft.com/office/drawing/2014/main" xmlns="" id="{AA424A4D-118B-4957-B282-3D7F9481870B}"/>
              </a:ext>
            </a:extLst>
          </p:cNvPr>
          <p:cNvSpPr>
            <a:spLocks noGrp="1"/>
          </p:cNvSpPr>
          <p:nvPr>
            <p:ph idx="1"/>
          </p:nvPr>
        </p:nvSpPr>
        <p:spPr>
          <a:xfrm>
            <a:off x="785446" y="2556931"/>
            <a:ext cx="10621107" cy="3717260"/>
          </a:xfrm>
        </p:spPr>
        <p:txBody>
          <a:bodyPr>
            <a:normAutofit fontScale="85000" lnSpcReduction="20000"/>
          </a:bodyPr>
          <a:lstStyle/>
          <a:p>
            <a:r>
              <a:rPr lang="es-MX" b="1" dirty="0"/>
              <a:t>Inmigrantes Indocumentados: </a:t>
            </a:r>
            <a:r>
              <a:rPr lang="es-MX" dirty="0"/>
              <a:t>Personas que habitan en un país sin la documentación apropiada</a:t>
            </a:r>
          </a:p>
          <a:p>
            <a:r>
              <a:rPr lang="es-MX" b="1" dirty="0"/>
              <a:t>Trabajadores Indocumentados</a:t>
            </a:r>
            <a:r>
              <a:rPr lang="es-MX" dirty="0"/>
              <a:t>: Término utilizado en un contexto laboral para personas que trabajan en EE.UU. pero que no tienen la documentación apropiada</a:t>
            </a:r>
          </a:p>
          <a:p>
            <a:r>
              <a:rPr lang="es-MX" b="1" dirty="0"/>
              <a:t>Trabajadores Migrantes</a:t>
            </a:r>
            <a:r>
              <a:rPr lang="es-MX" dirty="0"/>
              <a:t>: Personas que viajan constantemente en busca de trabajo de corto plazo o eventuales</a:t>
            </a:r>
          </a:p>
          <a:p>
            <a:r>
              <a:rPr lang="es-MX" b="1" dirty="0"/>
              <a:t>Extranjeros Indocumentados</a:t>
            </a:r>
            <a:r>
              <a:rPr lang="es-MX" dirty="0"/>
              <a:t>: Se refiere normalmente a aquellos inmigrantes no naturalizados, sin embargo es un término peyorativo que no debería ser utilizado para describir o referirse a los inmigrantes</a:t>
            </a:r>
          </a:p>
          <a:p>
            <a:r>
              <a:rPr lang="es-MX" b="1" dirty="0"/>
              <a:t>Servicio de Inmigración y Aduanas (ICE): </a:t>
            </a:r>
            <a:r>
              <a:rPr lang="es-MX" dirty="0"/>
              <a:t>Agencia federal cuya misión es proteger a Estados Unidos de América del crimen en las fronteras y la inmigración ilegal</a:t>
            </a:r>
          </a:p>
          <a:p>
            <a:r>
              <a:rPr lang="es-MX" b="1" dirty="0"/>
              <a:t>Servicio de Ciudadanía e Inmigración de EE.UU. (USCIS): </a:t>
            </a:r>
            <a:r>
              <a:rPr lang="es-MX" dirty="0"/>
              <a:t>Administra el sistema de inmigración legal nacional</a:t>
            </a:r>
          </a:p>
        </p:txBody>
      </p:sp>
      <p:pic>
        <p:nvPicPr>
          <p:cNvPr id="5" name="Picture 4">
            <a:extLst>
              <a:ext uri="{FF2B5EF4-FFF2-40B4-BE49-F238E27FC236}">
                <a16:creationId xmlns:a16="http://schemas.microsoft.com/office/drawing/2014/main" xmlns="" id="{2294F031-9584-4A8A-BA97-F926FA3B97D4}"/>
              </a:ext>
            </a:extLst>
          </p:cNvPr>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tretch>
            <a:fillRect/>
          </a:stretch>
        </p:blipFill>
        <p:spPr>
          <a:xfrm>
            <a:off x="1106074" y="1272429"/>
            <a:ext cx="1090295" cy="1087120"/>
          </a:xfrm>
          <a:prstGeom prst="rect">
            <a:avLst/>
          </a:prstGeom>
        </p:spPr>
      </p:pic>
      <p:pic>
        <p:nvPicPr>
          <p:cNvPr id="7" name="Picture 6">
            <a:extLst>
              <a:ext uri="{FF2B5EF4-FFF2-40B4-BE49-F238E27FC236}">
                <a16:creationId xmlns:a16="http://schemas.microsoft.com/office/drawing/2014/main" xmlns="" id="{61E7A281-BD7C-45D2-A6E2-40E8BBD05520}"/>
              </a:ext>
            </a:extLst>
          </p:cNvPr>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tretch>
            <a:fillRect/>
          </a:stretch>
        </p:blipFill>
        <p:spPr>
          <a:xfrm>
            <a:off x="9995631" y="1272429"/>
            <a:ext cx="1090295" cy="1087120"/>
          </a:xfrm>
          <a:prstGeom prst="rect">
            <a:avLst/>
          </a:prstGeom>
        </p:spPr>
      </p:pic>
    </p:spTree>
    <p:extLst>
      <p:ext uri="{BB962C8B-B14F-4D97-AF65-F5344CB8AC3E}">
        <p14:creationId xmlns:p14="http://schemas.microsoft.com/office/powerpoint/2010/main" val="10323465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CE28D56-8A1B-4E42-A742-5D8DE5D819C7}"/>
              </a:ext>
            </a:extLst>
          </p:cNvPr>
          <p:cNvSpPr>
            <a:spLocks noGrp="1"/>
          </p:cNvSpPr>
          <p:nvPr>
            <p:ph type="title"/>
          </p:nvPr>
        </p:nvSpPr>
        <p:spPr>
          <a:xfrm>
            <a:off x="1295402" y="1502961"/>
            <a:ext cx="9601196" cy="1303867"/>
          </a:xfrm>
        </p:spPr>
        <p:txBody>
          <a:bodyPr>
            <a:normAutofit/>
          </a:bodyPr>
          <a:lstStyle/>
          <a:p>
            <a:r>
              <a:rPr lang="en-US" sz="4800" dirty="0">
                <a:latin typeface="Monotype Corsiva" panose="03010101010201010101" pitchFamily="66" charset="0"/>
              </a:rPr>
              <a:t>Sanctuary City and Safe Haven</a:t>
            </a:r>
          </a:p>
        </p:txBody>
      </p:sp>
      <p:sp>
        <p:nvSpPr>
          <p:cNvPr id="3" name="Content Placeholder 2">
            <a:extLst>
              <a:ext uri="{FF2B5EF4-FFF2-40B4-BE49-F238E27FC236}">
                <a16:creationId xmlns:a16="http://schemas.microsoft.com/office/drawing/2014/main" xmlns="" id="{ABCB6545-CE3D-448A-B113-8F32F78AB6E0}"/>
              </a:ext>
            </a:extLst>
          </p:cNvPr>
          <p:cNvSpPr>
            <a:spLocks noGrp="1"/>
          </p:cNvSpPr>
          <p:nvPr>
            <p:ph idx="1"/>
          </p:nvPr>
        </p:nvSpPr>
        <p:spPr>
          <a:xfrm>
            <a:off x="1295402" y="2417378"/>
            <a:ext cx="10139853" cy="3911859"/>
          </a:xfrm>
        </p:spPr>
        <p:txBody>
          <a:bodyPr>
            <a:normAutofit fontScale="92500"/>
          </a:bodyPr>
          <a:lstStyle/>
          <a:p>
            <a:r>
              <a:rPr lang="en-US" sz="2200" dirty="0"/>
              <a:t>Terms are used interchangeable but definition of what it means vary</a:t>
            </a:r>
          </a:p>
          <a:p>
            <a:r>
              <a:rPr lang="en-US" sz="2200" dirty="0"/>
              <a:t>Generally: A </a:t>
            </a:r>
            <a:r>
              <a:rPr lang="en-US" sz="2200" b="1" dirty="0"/>
              <a:t>sanctuary city </a:t>
            </a:r>
            <a:r>
              <a:rPr lang="en-US" sz="2200" dirty="0"/>
              <a:t>provides a </a:t>
            </a:r>
            <a:r>
              <a:rPr lang="en-US" sz="2200" b="1" dirty="0"/>
              <a:t>safe haven </a:t>
            </a:r>
            <a:r>
              <a:rPr lang="en-US" sz="2200" dirty="0"/>
              <a:t>for immigrants by restricting state and local law enforcement’s cooperation with federal immigration authorities. For schools, it means that school staff will not allow ICE agents on campus without a warrant, subpoena, or court order – any request would have to be approved by superintendent or school district’s legal staff. Also, districts will not collect immigration information from students when they enroll.</a:t>
            </a:r>
          </a:p>
          <a:p>
            <a:r>
              <a:rPr lang="en-US" sz="2200" dirty="0"/>
              <a:t>Examples of </a:t>
            </a:r>
            <a:r>
              <a:rPr lang="en-US" sz="2200" b="1" dirty="0"/>
              <a:t>sanctuary cities </a:t>
            </a:r>
            <a:r>
              <a:rPr lang="en-US" sz="2200" dirty="0"/>
              <a:t>include San Francisco, Los Angeles, Washington D.C., Miami, Denver, and </a:t>
            </a:r>
            <a:r>
              <a:rPr lang="en-US" sz="2200" b="1" dirty="0"/>
              <a:t>New York City</a:t>
            </a:r>
            <a:r>
              <a:rPr lang="en-US" sz="2200" dirty="0"/>
              <a:t>.</a:t>
            </a:r>
          </a:p>
          <a:p>
            <a:r>
              <a:rPr lang="en-US" sz="2200" dirty="0"/>
              <a:t>Under federal policy, ICE agents are prohibited from making arrests at “sensitive locations,” which includes </a:t>
            </a:r>
            <a:r>
              <a:rPr lang="en-US" sz="2200" b="1" dirty="0"/>
              <a:t>schools</a:t>
            </a:r>
            <a:r>
              <a:rPr lang="en-US" sz="2200" dirty="0"/>
              <a:t>, churches, hospitals, and protest rallies, except under circumstances they consider urgent or with permission from a site supervisor.</a:t>
            </a:r>
          </a:p>
        </p:txBody>
      </p:sp>
      <p:pic>
        <p:nvPicPr>
          <p:cNvPr id="4" name="Picture 3">
            <a:extLst>
              <a:ext uri="{FF2B5EF4-FFF2-40B4-BE49-F238E27FC236}">
                <a16:creationId xmlns:a16="http://schemas.microsoft.com/office/drawing/2014/main" xmlns="" id="{022D8B1F-04E2-4F96-BC74-38EDEAC3EBD1}"/>
              </a:ext>
            </a:extLst>
          </p:cNvPr>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tretch>
            <a:fillRect/>
          </a:stretch>
        </p:blipFill>
        <p:spPr>
          <a:xfrm>
            <a:off x="1106074" y="1272429"/>
            <a:ext cx="1090295" cy="1087120"/>
          </a:xfrm>
          <a:prstGeom prst="rect">
            <a:avLst/>
          </a:prstGeom>
        </p:spPr>
      </p:pic>
      <p:pic>
        <p:nvPicPr>
          <p:cNvPr id="5" name="Picture 4">
            <a:extLst>
              <a:ext uri="{FF2B5EF4-FFF2-40B4-BE49-F238E27FC236}">
                <a16:creationId xmlns:a16="http://schemas.microsoft.com/office/drawing/2014/main" xmlns="" id="{680C89AE-2497-4304-A4B5-C0FA19AC3A2A}"/>
              </a:ext>
            </a:extLst>
          </p:cNvPr>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tretch>
            <a:fillRect/>
          </a:stretch>
        </p:blipFill>
        <p:spPr>
          <a:xfrm>
            <a:off x="10124179" y="1272429"/>
            <a:ext cx="1090295" cy="1087120"/>
          </a:xfrm>
          <a:prstGeom prst="rect">
            <a:avLst/>
          </a:prstGeom>
        </p:spPr>
      </p:pic>
      <p:pic>
        <p:nvPicPr>
          <p:cNvPr id="6146" name="Picture 2" descr="Image result for picture of sanctuary city">
            <a:extLst>
              <a:ext uri="{FF2B5EF4-FFF2-40B4-BE49-F238E27FC236}">
                <a16:creationId xmlns:a16="http://schemas.microsoft.com/office/drawing/2014/main" xmlns="" id="{A2A72D36-D94B-4149-A491-3023A639E15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12328" y="620203"/>
            <a:ext cx="5947576" cy="1272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74858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CE28D56-8A1B-4E42-A742-5D8DE5D819C7}"/>
              </a:ext>
            </a:extLst>
          </p:cNvPr>
          <p:cNvSpPr>
            <a:spLocks noGrp="1"/>
          </p:cNvSpPr>
          <p:nvPr>
            <p:ph type="title"/>
          </p:nvPr>
        </p:nvSpPr>
        <p:spPr>
          <a:xfrm>
            <a:off x="1295402" y="1502961"/>
            <a:ext cx="9601196" cy="1303867"/>
          </a:xfrm>
        </p:spPr>
        <p:txBody>
          <a:bodyPr>
            <a:normAutofit/>
          </a:bodyPr>
          <a:lstStyle/>
          <a:p>
            <a:r>
              <a:rPr lang="es-MX" sz="4800" dirty="0">
                <a:latin typeface="Monotype Corsiva" panose="03010101010201010101" pitchFamily="66" charset="0"/>
              </a:rPr>
              <a:t>Ciudades Santuario y de Refugio</a:t>
            </a:r>
          </a:p>
        </p:txBody>
      </p:sp>
      <p:sp>
        <p:nvSpPr>
          <p:cNvPr id="3" name="Content Placeholder 2">
            <a:extLst>
              <a:ext uri="{FF2B5EF4-FFF2-40B4-BE49-F238E27FC236}">
                <a16:creationId xmlns:a16="http://schemas.microsoft.com/office/drawing/2014/main" xmlns="" id="{ABCB6545-CE3D-448A-B113-8F32F78AB6E0}"/>
              </a:ext>
            </a:extLst>
          </p:cNvPr>
          <p:cNvSpPr>
            <a:spLocks noGrp="1"/>
          </p:cNvSpPr>
          <p:nvPr>
            <p:ph idx="1"/>
          </p:nvPr>
        </p:nvSpPr>
        <p:spPr>
          <a:xfrm>
            <a:off x="787792" y="2417378"/>
            <a:ext cx="10647464" cy="3911859"/>
          </a:xfrm>
        </p:spPr>
        <p:txBody>
          <a:bodyPr>
            <a:normAutofit fontScale="92500" lnSpcReduction="10000"/>
          </a:bodyPr>
          <a:lstStyle/>
          <a:p>
            <a:r>
              <a:rPr lang="es-MX" sz="2200" dirty="0"/>
              <a:t>Los términos se usan de varias formas pero la definición de su significado varía</a:t>
            </a:r>
          </a:p>
          <a:p>
            <a:r>
              <a:rPr lang="es-MX" sz="2200" dirty="0"/>
              <a:t>Generalmente: Una </a:t>
            </a:r>
            <a:r>
              <a:rPr lang="es-MX" sz="2200" b="1" dirty="0"/>
              <a:t>ciudad santuario </a:t>
            </a:r>
            <a:r>
              <a:rPr lang="es-MX" sz="2200" dirty="0"/>
              <a:t>proporciona </a:t>
            </a:r>
            <a:r>
              <a:rPr lang="es-MX" sz="2200" b="1" dirty="0"/>
              <a:t>refugio </a:t>
            </a:r>
            <a:r>
              <a:rPr lang="es-MX" sz="2200" dirty="0"/>
              <a:t>a los inmigrantes al limitar la cooperación de agencias locales y estatales con las autoridades de inmigración federales. En las escuelas, esto significa que el personal escolar no permitirá el acceso de agentes de ICE en las instalaciones sin una orden judicial, notificación u orden de un juez – cualquier solicitud debe ser aprobada por la dirección o el departamento legal del distrito escolar. Así mismo, los distritos no recolectarán información de inmigración de los estudiantes cuando se inscriban.</a:t>
            </a:r>
          </a:p>
          <a:p>
            <a:r>
              <a:rPr lang="es-MX" sz="2200" dirty="0"/>
              <a:t>Algunos ejemplos de </a:t>
            </a:r>
            <a:r>
              <a:rPr lang="es-MX" sz="2200" b="1" dirty="0"/>
              <a:t>ciudades santuario</a:t>
            </a:r>
            <a:r>
              <a:rPr lang="es-MX" sz="2200" dirty="0"/>
              <a:t> son: San Francisco, Los Ángeles, Washington D.C., Miami, Denver, y la </a:t>
            </a:r>
            <a:r>
              <a:rPr lang="es-MX" sz="2200" b="1" dirty="0"/>
              <a:t>Ciudad de New York</a:t>
            </a:r>
            <a:r>
              <a:rPr lang="es-MX" sz="2200" dirty="0"/>
              <a:t>.</a:t>
            </a:r>
          </a:p>
          <a:p>
            <a:r>
              <a:rPr lang="es-MX" sz="2200" dirty="0"/>
              <a:t>De acuerdo con la ley federal, está prohibido que los agentes de ICE hagan arrestos dentro de “zonas sensibles” que incluye </a:t>
            </a:r>
            <a:r>
              <a:rPr lang="es-MX" sz="2200" b="1" dirty="0"/>
              <a:t>escuelas</a:t>
            </a:r>
            <a:r>
              <a:rPr lang="es-MX" sz="2200" dirty="0"/>
              <a:t>, iglesias, hospitales y manifestaciones públicas, excepto bajo circunstancias que se consideren urgentes o que tengan la autorización de un supervisor del lugar.</a:t>
            </a:r>
          </a:p>
        </p:txBody>
      </p:sp>
      <p:pic>
        <p:nvPicPr>
          <p:cNvPr id="4" name="Picture 3">
            <a:extLst>
              <a:ext uri="{FF2B5EF4-FFF2-40B4-BE49-F238E27FC236}">
                <a16:creationId xmlns:a16="http://schemas.microsoft.com/office/drawing/2014/main" xmlns="" id="{022D8B1F-04E2-4F96-BC74-38EDEAC3EBD1}"/>
              </a:ext>
            </a:extLst>
          </p:cNvPr>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tretch>
            <a:fillRect/>
          </a:stretch>
        </p:blipFill>
        <p:spPr>
          <a:xfrm>
            <a:off x="1106074" y="1272429"/>
            <a:ext cx="1090295" cy="1087120"/>
          </a:xfrm>
          <a:prstGeom prst="rect">
            <a:avLst/>
          </a:prstGeom>
        </p:spPr>
      </p:pic>
      <p:pic>
        <p:nvPicPr>
          <p:cNvPr id="5" name="Picture 4">
            <a:extLst>
              <a:ext uri="{FF2B5EF4-FFF2-40B4-BE49-F238E27FC236}">
                <a16:creationId xmlns:a16="http://schemas.microsoft.com/office/drawing/2014/main" xmlns="" id="{680C89AE-2497-4304-A4B5-C0FA19AC3A2A}"/>
              </a:ext>
            </a:extLst>
          </p:cNvPr>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tretch>
            <a:fillRect/>
          </a:stretch>
        </p:blipFill>
        <p:spPr>
          <a:xfrm>
            <a:off x="10124179" y="1272429"/>
            <a:ext cx="1090295" cy="1087120"/>
          </a:xfrm>
          <a:prstGeom prst="rect">
            <a:avLst/>
          </a:prstGeom>
        </p:spPr>
      </p:pic>
      <p:pic>
        <p:nvPicPr>
          <p:cNvPr id="6146" name="Picture 2" descr="Image result for picture of sanctuary city">
            <a:extLst>
              <a:ext uri="{FF2B5EF4-FFF2-40B4-BE49-F238E27FC236}">
                <a16:creationId xmlns:a16="http://schemas.microsoft.com/office/drawing/2014/main" xmlns="" id="{A2A72D36-D94B-4149-A491-3023A639E15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12328" y="620203"/>
            <a:ext cx="5947576" cy="1272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12212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CE28D56-8A1B-4E42-A742-5D8DE5D819C7}"/>
              </a:ext>
            </a:extLst>
          </p:cNvPr>
          <p:cNvSpPr>
            <a:spLocks noGrp="1"/>
          </p:cNvSpPr>
          <p:nvPr>
            <p:ph type="title"/>
          </p:nvPr>
        </p:nvSpPr>
        <p:spPr>
          <a:xfrm>
            <a:off x="1347749" y="1443307"/>
            <a:ext cx="9601196" cy="1303867"/>
          </a:xfrm>
        </p:spPr>
        <p:txBody>
          <a:bodyPr>
            <a:normAutofit/>
          </a:bodyPr>
          <a:lstStyle/>
          <a:p>
            <a:r>
              <a:rPr lang="en-US" dirty="0">
                <a:latin typeface="Monotype Corsiva" panose="03010101010201010101" pitchFamily="66" charset="0"/>
              </a:rPr>
              <a:t>Impact of COVID-19 on Immigration</a:t>
            </a:r>
          </a:p>
        </p:txBody>
      </p:sp>
      <p:sp>
        <p:nvSpPr>
          <p:cNvPr id="3" name="Content Placeholder 2">
            <a:extLst>
              <a:ext uri="{FF2B5EF4-FFF2-40B4-BE49-F238E27FC236}">
                <a16:creationId xmlns:a16="http://schemas.microsoft.com/office/drawing/2014/main" xmlns="" id="{ABCB6545-CE3D-448A-B113-8F32F78AB6E0}"/>
              </a:ext>
            </a:extLst>
          </p:cNvPr>
          <p:cNvSpPr>
            <a:spLocks noGrp="1"/>
          </p:cNvSpPr>
          <p:nvPr>
            <p:ph idx="1"/>
          </p:nvPr>
        </p:nvSpPr>
        <p:spPr>
          <a:xfrm>
            <a:off x="1295402" y="2417379"/>
            <a:ext cx="9601196" cy="3836276"/>
          </a:xfrm>
        </p:spPr>
        <p:txBody>
          <a:bodyPr>
            <a:normAutofit fontScale="85000" lnSpcReduction="20000"/>
          </a:bodyPr>
          <a:lstStyle/>
          <a:p>
            <a:r>
              <a:rPr lang="en-US" sz="2200" dirty="0"/>
              <a:t>Amnesty provisions in the HEROES Act for undocumented </a:t>
            </a:r>
            <a:r>
              <a:rPr lang="en-US" sz="2200" dirty="0" smtClean="0"/>
              <a:t>immigrants (not </a:t>
            </a:r>
            <a:r>
              <a:rPr lang="en-US" sz="2200" dirty="0"/>
              <a:t>yet passed)</a:t>
            </a:r>
          </a:p>
          <a:p>
            <a:r>
              <a:rPr lang="en-US" sz="2200" dirty="0"/>
              <a:t>Closure of immigration courts</a:t>
            </a:r>
          </a:p>
          <a:p>
            <a:r>
              <a:rPr lang="en-US" sz="2200" dirty="0"/>
              <a:t>Travel ban and embassy closures around the world</a:t>
            </a:r>
          </a:p>
          <a:p>
            <a:r>
              <a:rPr lang="en-US" sz="2200" dirty="0"/>
              <a:t>Temporary halt on deportation flights to some countries</a:t>
            </a:r>
          </a:p>
          <a:p>
            <a:r>
              <a:rPr lang="en-US" sz="2200" dirty="0"/>
              <a:t>Border crossing restrictions between U.S., Mexico, and Canada</a:t>
            </a:r>
          </a:p>
          <a:p>
            <a:r>
              <a:rPr lang="en-US" sz="2200" dirty="0"/>
              <a:t>Scaling down interior enforcement actions by ICE</a:t>
            </a:r>
          </a:p>
          <a:p>
            <a:r>
              <a:rPr lang="en-US" sz="2200" dirty="0"/>
              <a:t>Temporary suspension premium processing  for certain petitions</a:t>
            </a:r>
          </a:p>
          <a:p>
            <a:r>
              <a:rPr lang="en-US" sz="2200" dirty="0"/>
              <a:t>Changes to guest worker visas (H-1B, H-2B, J-1, and L-1)</a:t>
            </a:r>
          </a:p>
          <a:p>
            <a:r>
              <a:rPr lang="en-US" sz="2200" dirty="0"/>
              <a:t> International students</a:t>
            </a:r>
          </a:p>
          <a:p>
            <a:r>
              <a:rPr lang="en-US" sz="2200" dirty="0"/>
              <a:t>Public charge rule</a:t>
            </a:r>
          </a:p>
        </p:txBody>
      </p:sp>
      <p:pic>
        <p:nvPicPr>
          <p:cNvPr id="2054" name="Picture 6" descr="Image result for COVID-19">
            <a:extLst>
              <a:ext uri="{FF2B5EF4-FFF2-40B4-BE49-F238E27FC236}">
                <a16:creationId xmlns:a16="http://schemas.microsoft.com/office/drawing/2014/main" xmlns="" id="{4E5C94FA-2171-4C74-A159-A07F43CF20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50651" y="3429000"/>
            <a:ext cx="2494820" cy="155619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xmlns="" id="{97F16AC6-FBFB-4252-BF01-72F6A575740C}"/>
              </a:ext>
            </a:extLst>
          </p:cNvPr>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tretch>
            <a:fillRect/>
          </a:stretch>
        </p:blipFill>
        <p:spPr>
          <a:xfrm>
            <a:off x="1106074" y="1272429"/>
            <a:ext cx="1090295" cy="1087120"/>
          </a:xfrm>
          <a:prstGeom prst="rect">
            <a:avLst/>
          </a:prstGeom>
        </p:spPr>
      </p:pic>
      <p:pic>
        <p:nvPicPr>
          <p:cNvPr id="5" name="Picture 4">
            <a:extLst>
              <a:ext uri="{FF2B5EF4-FFF2-40B4-BE49-F238E27FC236}">
                <a16:creationId xmlns:a16="http://schemas.microsoft.com/office/drawing/2014/main" xmlns="" id="{213B606A-C01A-4D08-A73C-22354E6B8DA2}"/>
              </a:ext>
            </a:extLst>
          </p:cNvPr>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tretch>
            <a:fillRect/>
          </a:stretch>
        </p:blipFill>
        <p:spPr>
          <a:xfrm>
            <a:off x="10100324" y="1272429"/>
            <a:ext cx="1090295" cy="1087120"/>
          </a:xfrm>
          <a:prstGeom prst="rect">
            <a:avLst/>
          </a:prstGeom>
        </p:spPr>
      </p:pic>
    </p:spTree>
    <p:extLst>
      <p:ext uri="{BB962C8B-B14F-4D97-AF65-F5344CB8AC3E}">
        <p14:creationId xmlns:p14="http://schemas.microsoft.com/office/powerpoint/2010/main" val="257922453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17819</TotalTime>
  <Words>2005</Words>
  <Application>Microsoft Office PowerPoint</Application>
  <PresentationFormat>Widescreen</PresentationFormat>
  <Paragraphs>158</Paragraphs>
  <Slides>20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Calibri</vt:lpstr>
      <vt:lpstr>Garamond</vt:lpstr>
      <vt:lpstr>Harlow Solid Italic</vt:lpstr>
      <vt:lpstr>Monotype Corsiva</vt:lpstr>
      <vt:lpstr>Times New Roman</vt:lpstr>
      <vt:lpstr>Organic</vt:lpstr>
      <vt:lpstr>Immigration Workshop</vt:lpstr>
      <vt:lpstr>Taller de  Inmigración</vt:lpstr>
      <vt:lpstr>Agenda</vt:lpstr>
      <vt:lpstr>Agenda</vt:lpstr>
      <vt:lpstr>Overview of Terms</vt:lpstr>
      <vt:lpstr>Repaso de algunos términos</vt:lpstr>
      <vt:lpstr>Sanctuary City and Safe Haven</vt:lpstr>
      <vt:lpstr>Ciudades Santuario y de Refugio</vt:lpstr>
      <vt:lpstr>Impact of COVID-19 on Immigration</vt:lpstr>
      <vt:lpstr>Impacto de la COVID-19 en la Inmigración</vt:lpstr>
      <vt:lpstr>Options for Undocumented Immigrants</vt:lpstr>
      <vt:lpstr>Opciones para los  Inmigrantes Indocumentados</vt:lpstr>
      <vt:lpstr>Country-Specific Programs</vt:lpstr>
      <vt:lpstr>Programas Específicos  por País</vt:lpstr>
      <vt:lpstr>Additional Resources </vt:lpstr>
      <vt:lpstr>Recursos Adicionales</vt:lpstr>
      <vt:lpstr>Frequently Asked Questions</vt:lpstr>
      <vt:lpstr>Preguntas Frecuentes</vt:lpstr>
      <vt:lpstr>Questions &amp; Answers</vt:lpstr>
      <vt:lpstr>Preguntas &amp; Respuestas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Trademark for Writers</dc:title>
  <dc:creator>C S Allen</dc:creator>
  <cp:lastModifiedBy>Capri Tenis</cp:lastModifiedBy>
  <cp:revision>80</cp:revision>
  <dcterms:created xsi:type="dcterms:W3CDTF">2020-02-16T06:13:13Z</dcterms:created>
  <dcterms:modified xsi:type="dcterms:W3CDTF">2020-09-18T17:34:55Z</dcterms:modified>
</cp:coreProperties>
</file>